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diagrams/layout1.xml" ContentType="application/vnd.openxmlformats-officedocument.drawingml.diagram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diagrams/quickStyle1.xml" ContentType="application/vnd.openxmlformats-officedocument.drawingml.diagram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262" r:id="rId3"/>
    <p:sldId id="308" r:id="rId4"/>
    <p:sldId id="322" r:id="rId5"/>
    <p:sldId id="309" r:id="rId6"/>
    <p:sldId id="320" r:id="rId7"/>
    <p:sldId id="323" r:id="rId8"/>
    <p:sldId id="310" r:id="rId9"/>
    <p:sldId id="267" r:id="rId10"/>
    <p:sldId id="268" r:id="rId11"/>
    <p:sldId id="313" r:id="rId12"/>
    <p:sldId id="269" r:id="rId13"/>
    <p:sldId id="311" r:id="rId14"/>
    <p:sldId id="312" r:id="rId15"/>
    <p:sldId id="324" r:id="rId16"/>
    <p:sldId id="325" r:id="rId17"/>
    <p:sldId id="326" r:id="rId18"/>
    <p:sldId id="338" r:id="rId19"/>
    <p:sldId id="337" r:id="rId20"/>
    <p:sldId id="343" r:id="rId21"/>
    <p:sldId id="344" r:id="rId22"/>
    <p:sldId id="336" r:id="rId23"/>
    <p:sldId id="334" r:id="rId24"/>
    <p:sldId id="335" r:id="rId25"/>
    <p:sldId id="333" r:id="rId26"/>
    <p:sldId id="339" r:id="rId27"/>
    <p:sldId id="340" r:id="rId28"/>
    <p:sldId id="341" r:id="rId29"/>
    <p:sldId id="332" r:id="rId30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  <a:srgbClr val="CC3300"/>
    <a:srgbClr val="0033CC"/>
    <a:srgbClr val="993366"/>
    <a:srgbClr val="110D15"/>
    <a:srgbClr val="CC0066"/>
    <a:srgbClr val="CC00CC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34" autoAdjust="0"/>
    <p:restoredTop sz="94444" autoAdjust="0"/>
  </p:normalViewPr>
  <p:slideViewPr>
    <p:cSldViewPr>
      <p:cViewPr>
        <p:scale>
          <a:sx n="60" d="100"/>
          <a:sy n="60" d="100"/>
        </p:scale>
        <p:origin x="-2021" y="-5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CAED458-BFEE-463A-90A8-4FD41BDD2DB0}" type="doc">
      <dgm:prSet loTypeId="urn:microsoft.com/office/officeart/2005/8/layout/pyramid2" loCatId="list" qsTypeId="urn:microsoft.com/office/officeart/2005/8/quickstyle/simple1" qsCatId="simple" csTypeId="urn:microsoft.com/office/officeart/2005/8/colors/accent2_5" csCatId="accent2" phldr="1"/>
      <dgm:spPr/>
    </dgm:pt>
    <dgm:pt modelId="{B4B3954B-AFE2-4851-868B-77A60A42E6E5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+mn-lt"/>
            </a:rPr>
            <a:t>121 круглосуточная койка</a:t>
          </a:r>
          <a:endParaRPr lang="ru-RU" sz="2000" b="0" dirty="0">
            <a:solidFill>
              <a:srgbClr val="002060"/>
            </a:solidFill>
            <a:latin typeface="+mn-lt"/>
          </a:endParaRPr>
        </a:p>
      </dgm:t>
    </dgm:pt>
    <dgm:pt modelId="{94E3A741-A224-49C9-BAAE-9F87319D6B1F}" type="parTrans" cxnId="{E9E800F4-A3CA-47CB-B33A-87D6BA8A1D32}">
      <dgm:prSet/>
      <dgm:spPr/>
      <dgm:t>
        <a:bodyPr/>
        <a:lstStyle/>
        <a:p>
          <a:endParaRPr lang="ru-RU" sz="2800" b="0">
            <a:solidFill>
              <a:srgbClr val="002060"/>
            </a:solidFill>
            <a:latin typeface="+mn-lt"/>
          </a:endParaRPr>
        </a:p>
      </dgm:t>
    </dgm:pt>
    <dgm:pt modelId="{BAC1F775-24DA-4126-B7A3-F64A8757338C}" type="sibTrans" cxnId="{E9E800F4-A3CA-47CB-B33A-87D6BA8A1D32}">
      <dgm:prSet/>
      <dgm:spPr/>
      <dgm:t>
        <a:bodyPr/>
        <a:lstStyle/>
        <a:p>
          <a:endParaRPr lang="ru-RU" sz="2800" b="0">
            <a:solidFill>
              <a:srgbClr val="002060"/>
            </a:solidFill>
            <a:latin typeface="+mn-lt"/>
          </a:endParaRPr>
        </a:p>
      </dgm:t>
    </dgm:pt>
    <dgm:pt modelId="{3B8F5494-C427-496D-9E16-6ED02F878DCD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+mn-lt"/>
            </a:rPr>
            <a:t>65 </a:t>
          </a:r>
          <a:r>
            <a:rPr lang="ru-RU" sz="2000" b="0" dirty="0" err="1" smtClean="0">
              <a:solidFill>
                <a:srgbClr val="002060"/>
              </a:solidFill>
              <a:latin typeface="+mn-lt"/>
            </a:rPr>
            <a:t>пациенто-мест</a:t>
          </a:r>
          <a:r>
            <a:rPr lang="ru-RU" sz="2000" b="0" dirty="0" smtClean="0">
              <a:solidFill>
                <a:srgbClr val="002060"/>
              </a:solidFill>
              <a:latin typeface="+mn-lt"/>
            </a:rPr>
            <a:t> дневного стационара</a:t>
          </a:r>
          <a:endParaRPr lang="ru-RU" sz="2000" b="0" dirty="0">
            <a:solidFill>
              <a:srgbClr val="002060"/>
            </a:solidFill>
            <a:latin typeface="+mn-lt"/>
          </a:endParaRPr>
        </a:p>
      </dgm:t>
    </dgm:pt>
    <dgm:pt modelId="{27E9EBA1-641B-4778-93F6-6FF0766D8EE8}" type="parTrans" cxnId="{74A0F036-2423-4A27-8313-912F62E33979}">
      <dgm:prSet/>
      <dgm:spPr/>
      <dgm:t>
        <a:bodyPr/>
        <a:lstStyle/>
        <a:p>
          <a:endParaRPr lang="ru-RU" sz="2800" b="0">
            <a:solidFill>
              <a:srgbClr val="002060"/>
            </a:solidFill>
            <a:latin typeface="+mn-lt"/>
          </a:endParaRPr>
        </a:p>
      </dgm:t>
    </dgm:pt>
    <dgm:pt modelId="{E64867C0-FB2D-4C1F-9E14-36D48518976E}" type="sibTrans" cxnId="{74A0F036-2423-4A27-8313-912F62E33979}">
      <dgm:prSet/>
      <dgm:spPr/>
      <dgm:t>
        <a:bodyPr/>
        <a:lstStyle/>
        <a:p>
          <a:endParaRPr lang="ru-RU" sz="2800" b="0">
            <a:solidFill>
              <a:srgbClr val="002060"/>
            </a:solidFill>
            <a:latin typeface="+mn-lt"/>
          </a:endParaRPr>
        </a:p>
      </dgm:t>
    </dgm:pt>
    <dgm:pt modelId="{5BEE2712-04C9-45A8-9B49-F1901FA30552}">
      <dgm:prSet phldrT="[Текст]" custT="1"/>
      <dgm:spPr/>
      <dgm:t>
        <a:bodyPr/>
        <a:lstStyle/>
        <a:p>
          <a:r>
            <a:rPr lang="ru-RU" sz="2000" b="0" dirty="0" smtClean="0">
              <a:solidFill>
                <a:srgbClr val="002060"/>
              </a:solidFill>
              <a:latin typeface="+mn-lt"/>
            </a:rPr>
            <a:t>735 посещений в смену</a:t>
          </a:r>
          <a:endParaRPr lang="ru-RU" sz="2000" b="0" dirty="0">
            <a:solidFill>
              <a:srgbClr val="002060"/>
            </a:solidFill>
            <a:latin typeface="+mn-lt"/>
          </a:endParaRPr>
        </a:p>
      </dgm:t>
    </dgm:pt>
    <dgm:pt modelId="{5412990D-4139-4374-A230-F4A4B262BBB5}" type="parTrans" cxnId="{037FF890-9000-4555-AB28-4AE0EECC0915}">
      <dgm:prSet/>
      <dgm:spPr/>
      <dgm:t>
        <a:bodyPr/>
        <a:lstStyle/>
        <a:p>
          <a:endParaRPr lang="ru-RU" sz="2800" b="0">
            <a:solidFill>
              <a:srgbClr val="002060"/>
            </a:solidFill>
            <a:latin typeface="+mn-lt"/>
          </a:endParaRPr>
        </a:p>
      </dgm:t>
    </dgm:pt>
    <dgm:pt modelId="{982E5C21-2E73-4422-9D47-CF9A7CAB65D3}" type="sibTrans" cxnId="{037FF890-9000-4555-AB28-4AE0EECC0915}">
      <dgm:prSet/>
      <dgm:spPr/>
      <dgm:t>
        <a:bodyPr/>
        <a:lstStyle/>
        <a:p>
          <a:endParaRPr lang="ru-RU" sz="2800" b="0">
            <a:solidFill>
              <a:srgbClr val="002060"/>
            </a:solidFill>
            <a:latin typeface="+mn-lt"/>
          </a:endParaRPr>
        </a:p>
      </dgm:t>
    </dgm:pt>
    <dgm:pt modelId="{74F6D379-A07F-4481-B495-E4A015B6111A}" type="pres">
      <dgm:prSet presAssocID="{5CAED458-BFEE-463A-90A8-4FD41BDD2DB0}" presName="compositeShape" presStyleCnt="0">
        <dgm:presLayoutVars>
          <dgm:dir/>
          <dgm:resizeHandles/>
        </dgm:presLayoutVars>
      </dgm:prSet>
      <dgm:spPr/>
    </dgm:pt>
    <dgm:pt modelId="{6B11CE73-5CF8-4EE7-A5E6-3EB5C66ED4DC}" type="pres">
      <dgm:prSet presAssocID="{5CAED458-BFEE-463A-90A8-4FD41BDD2DB0}" presName="pyramid" presStyleLbl="node1" presStyleIdx="0" presStyleCnt="1" custScaleY="84273" custLinFactNeighborX="-23156" custLinFactNeighborY="996"/>
      <dgm:spPr>
        <a:gradFill flip="none" rotWithShape="1">
          <a:gsLst>
            <a:gs pos="43000">
              <a:srgbClr val="5E9EFF">
                <a:alpha val="48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</dgm:spPr>
    </dgm:pt>
    <dgm:pt modelId="{21ECAD3B-47E9-41AE-AE19-B3AE1F18CCFE}" type="pres">
      <dgm:prSet presAssocID="{5CAED458-BFEE-463A-90A8-4FD41BDD2DB0}" presName="theList" presStyleCnt="0"/>
      <dgm:spPr/>
    </dgm:pt>
    <dgm:pt modelId="{248A090A-04D3-4C29-8D62-9E0060466775}" type="pres">
      <dgm:prSet presAssocID="{B4B3954B-AFE2-4851-868B-77A60A42E6E5}" presName="aNode" presStyleLbl="fgAcc1" presStyleIdx="0" presStyleCnt="3" custScaleX="167067" custScaleY="47457" custLinFactY="137635" custLinFactNeighborX="30356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EFD6C6-201D-4091-B109-159439CE9CBC}" type="pres">
      <dgm:prSet presAssocID="{B4B3954B-AFE2-4851-868B-77A60A42E6E5}" presName="aSpace" presStyleCnt="0"/>
      <dgm:spPr/>
    </dgm:pt>
    <dgm:pt modelId="{13B4F9F6-5B12-43F0-BE81-2C0CD95CA7A3}" type="pres">
      <dgm:prSet presAssocID="{3B8F5494-C427-496D-9E16-6ED02F878DCD}" presName="aNode" presStyleLbl="fgAcc1" presStyleIdx="1" presStyleCnt="3" custScaleX="176178" custScaleY="65438" custLinFactY="10717" custLinFactNeighborX="20243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B2509AE-C443-468C-965F-B1F32F2CC82E}" type="pres">
      <dgm:prSet presAssocID="{3B8F5494-C427-496D-9E16-6ED02F878DCD}" presName="aSpace" presStyleCnt="0"/>
      <dgm:spPr/>
    </dgm:pt>
    <dgm:pt modelId="{5A8F4A91-AE2B-4D60-BE77-9AEBD2D2F3CA}" type="pres">
      <dgm:prSet presAssocID="{5BEE2712-04C9-45A8-9B49-F1901FA30552}" presName="aNode" presStyleLbl="fgAcc1" presStyleIdx="2" presStyleCnt="3" custScaleX="172519" custScaleY="57859" custLinFactY="-100000" custLinFactNeighborX="6678" custLinFactNeighborY="-19400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3F6C40-9C3F-4272-8148-8743D0747D8B}" type="pres">
      <dgm:prSet presAssocID="{5BEE2712-04C9-45A8-9B49-F1901FA30552}" presName="aSpace" presStyleCnt="0"/>
      <dgm:spPr/>
    </dgm:pt>
  </dgm:ptLst>
  <dgm:cxnLst>
    <dgm:cxn modelId="{2A3437D6-CADA-4B3C-9898-8DF75F4A8146}" type="presOf" srcId="{5BEE2712-04C9-45A8-9B49-F1901FA30552}" destId="{5A8F4A91-AE2B-4D60-BE77-9AEBD2D2F3CA}" srcOrd="0" destOrd="0" presId="urn:microsoft.com/office/officeart/2005/8/layout/pyramid2"/>
    <dgm:cxn modelId="{9FD735B1-520E-4B30-A59F-5EB57B816A7E}" type="presOf" srcId="{5CAED458-BFEE-463A-90A8-4FD41BDD2DB0}" destId="{74F6D379-A07F-4481-B495-E4A015B6111A}" srcOrd="0" destOrd="0" presId="urn:microsoft.com/office/officeart/2005/8/layout/pyramid2"/>
    <dgm:cxn modelId="{74A0F036-2423-4A27-8313-912F62E33979}" srcId="{5CAED458-BFEE-463A-90A8-4FD41BDD2DB0}" destId="{3B8F5494-C427-496D-9E16-6ED02F878DCD}" srcOrd="1" destOrd="0" parTransId="{27E9EBA1-641B-4778-93F6-6FF0766D8EE8}" sibTransId="{E64867C0-FB2D-4C1F-9E14-36D48518976E}"/>
    <dgm:cxn modelId="{7CDDB00C-C473-47DA-A142-714D5D45058A}" type="presOf" srcId="{B4B3954B-AFE2-4851-868B-77A60A42E6E5}" destId="{248A090A-04D3-4C29-8D62-9E0060466775}" srcOrd="0" destOrd="0" presId="urn:microsoft.com/office/officeart/2005/8/layout/pyramid2"/>
    <dgm:cxn modelId="{882C857E-62AF-4ED7-BE0E-CDE479FE7347}" type="presOf" srcId="{3B8F5494-C427-496D-9E16-6ED02F878DCD}" destId="{13B4F9F6-5B12-43F0-BE81-2C0CD95CA7A3}" srcOrd="0" destOrd="0" presId="urn:microsoft.com/office/officeart/2005/8/layout/pyramid2"/>
    <dgm:cxn modelId="{037FF890-9000-4555-AB28-4AE0EECC0915}" srcId="{5CAED458-BFEE-463A-90A8-4FD41BDD2DB0}" destId="{5BEE2712-04C9-45A8-9B49-F1901FA30552}" srcOrd="2" destOrd="0" parTransId="{5412990D-4139-4374-A230-F4A4B262BBB5}" sibTransId="{982E5C21-2E73-4422-9D47-CF9A7CAB65D3}"/>
    <dgm:cxn modelId="{E9E800F4-A3CA-47CB-B33A-87D6BA8A1D32}" srcId="{5CAED458-BFEE-463A-90A8-4FD41BDD2DB0}" destId="{B4B3954B-AFE2-4851-868B-77A60A42E6E5}" srcOrd="0" destOrd="0" parTransId="{94E3A741-A224-49C9-BAAE-9F87319D6B1F}" sibTransId="{BAC1F775-24DA-4126-B7A3-F64A8757338C}"/>
    <dgm:cxn modelId="{830F7F44-6036-41BE-9249-82934AA63519}" type="presParOf" srcId="{74F6D379-A07F-4481-B495-E4A015B6111A}" destId="{6B11CE73-5CF8-4EE7-A5E6-3EB5C66ED4DC}" srcOrd="0" destOrd="0" presId="urn:microsoft.com/office/officeart/2005/8/layout/pyramid2"/>
    <dgm:cxn modelId="{ECA38F4D-9C49-4A39-B7ED-79B51FBC6761}" type="presParOf" srcId="{74F6D379-A07F-4481-B495-E4A015B6111A}" destId="{21ECAD3B-47E9-41AE-AE19-B3AE1F18CCFE}" srcOrd="1" destOrd="0" presId="urn:microsoft.com/office/officeart/2005/8/layout/pyramid2"/>
    <dgm:cxn modelId="{95A946CB-903A-41A9-BA09-2F9DBFDE95FA}" type="presParOf" srcId="{21ECAD3B-47E9-41AE-AE19-B3AE1F18CCFE}" destId="{248A090A-04D3-4C29-8D62-9E0060466775}" srcOrd="0" destOrd="0" presId="urn:microsoft.com/office/officeart/2005/8/layout/pyramid2"/>
    <dgm:cxn modelId="{ED9E8367-DAC1-4E32-B082-ACE0730C3163}" type="presParOf" srcId="{21ECAD3B-47E9-41AE-AE19-B3AE1F18CCFE}" destId="{20EFD6C6-201D-4091-B109-159439CE9CBC}" srcOrd="1" destOrd="0" presId="urn:microsoft.com/office/officeart/2005/8/layout/pyramid2"/>
    <dgm:cxn modelId="{8E9F7E96-5325-493E-BEE4-FD2C1B70F066}" type="presParOf" srcId="{21ECAD3B-47E9-41AE-AE19-B3AE1F18CCFE}" destId="{13B4F9F6-5B12-43F0-BE81-2C0CD95CA7A3}" srcOrd="2" destOrd="0" presId="urn:microsoft.com/office/officeart/2005/8/layout/pyramid2"/>
    <dgm:cxn modelId="{E2BD55B2-C20A-4D3C-97FC-C0DD8C9A446A}" type="presParOf" srcId="{21ECAD3B-47E9-41AE-AE19-B3AE1F18CCFE}" destId="{2B2509AE-C443-468C-965F-B1F32F2CC82E}" srcOrd="3" destOrd="0" presId="urn:microsoft.com/office/officeart/2005/8/layout/pyramid2"/>
    <dgm:cxn modelId="{B07D6130-A232-4ED8-B574-192693332D71}" type="presParOf" srcId="{21ECAD3B-47E9-41AE-AE19-B3AE1F18CCFE}" destId="{5A8F4A91-AE2B-4D60-BE77-9AEBD2D2F3CA}" srcOrd="4" destOrd="0" presId="urn:microsoft.com/office/officeart/2005/8/layout/pyramid2"/>
    <dgm:cxn modelId="{9B5B59EE-CC5C-4D6F-8933-DB8F1C6905C4}" type="presParOf" srcId="{21ECAD3B-47E9-41AE-AE19-B3AE1F18CCFE}" destId="{BC3F6C40-9C3F-4272-8148-8743D0747D8B}" srcOrd="5" destOrd="0" presId="urn:microsoft.com/office/officeart/2005/8/layout/pyramid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B11CE73-5CF8-4EE7-A5E6-3EB5C66ED4DC}">
      <dsp:nvSpPr>
        <dsp:cNvPr id="0" name=""/>
        <dsp:cNvSpPr/>
      </dsp:nvSpPr>
      <dsp:spPr>
        <a:xfrm>
          <a:off x="519479" y="334531"/>
          <a:ext cx="3775968" cy="3182121"/>
        </a:xfrm>
        <a:prstGeom prst="triangle">
          <a:avLst/>
        </a:prstGeom>
        <a:gradFill flip="none" rotWithShape="1">
          <a:gsLst>
            <a:gs pos="43000">
              <a:srgbClr val="5E9EFF">
                <a:alpha val="48000"/>
              </a:srgbClr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path path="shape">
            <a:fillToRect l="50000" t="50000" r="50000" b="50000"/>
          </a:path>
          <a:tileRect/>
        </a:gradFill>
        <a:ln w="425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48A090A-04D3-4C29-8D62-9E0060466775}">
      <dsp:nvSpPr>
        <dsp:cNvPr id="0" name=""/>
        <dsp:cNvSpPr/>
      </dsp:nvSpPr>
      <dsp:spPr>
        <a:xfrm>
          <a:off x="3203838" y="2736298"/>
          <a:ext cx="4100457" cy="6880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+mn-lt"/>
            </a:rPr>
            <a:t>121 круглосуточная койка</a:t>
          </a:r>
          <a:endParaRPr lang="ru-RU" sz="2000" b="0" kern="1200" dirty="0">
            <a:solidFill>
              <a:srgbClr val="002060"/>
            </a:solidFill>
            <a:latin typeface="+mn-lt"/>
          </a:endParaRPr>
        </a:p>
      </dsp:txBody>
      <dsp:txXfrm>
        <a:off x="3203838" y="2736298"/>
        <a:ext cx="4100457" cy="688085"/>
      </dsp:txXfrm>
    </dsp:sp>
    <dsp:sp modelId="{13B4F9F6-5B12-43F0-BE81-2C0CD95CA7A3}">
      <dsp:nvSpPr>
        <dsp:cNvPr id="0" name=""/>
        <dsp:cNvSpPr/>
      </dsp:nvSpPr>
      <dsp:spPr>
        <a:xfrm>
          <a:off x="2843817" y="1584183"/>
          <a:ext cx="4324076" cy="948793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alpha val="90000"/>
              <a:hueOff val="0"/>
              <a:satOff val="0"/>
              <a:lumOff val="0"/>
              <a:alphaOff val="-2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+mn-lt"/>
            </a:rPr>
            <a:t>65 </a:t>
          </a:r>
          <a:r>
            <a:rPr lang="ru-RU" sz="2000" b="0" kern="1200" dirty="0" err="1" smtClean="0">
              <a:solidFill>
                <a:srgbClr val="002060"/>
              </a:solidFill>
              <a:latin typeface="+mn-lt"/>
            </a:rPr>
            <a:t>пациенто-мест</a:t>
          </a:r>
          <a:r>
            <a:rPr lang="ru-RU" sz="2000" b="0" kern="1200" dirty="0" smtClean="0">
              <a:solidFill>
                <a:srgbClr val="002060"/>
              </a:solidFill>
              <a:latin typeface="+mn-lt"/>
            </a:rPr>
            <a:t> дневного стационара</a:t>
          </a:r>
          <a:endParaRPr lang="ru-RU" sz="2000" b="0" kern="1200" dirty="0">
            <a:solidFill>
              <a:srgbClr val="002060"/>
            </a:solidFill>
            <a:latin typeface="+mn-lt"/>
          </a:endParaRPr>
        </a:p>
      </dsp:txBody>
      <dsp:txXfrm>
        <a:off x="2843817" y="1584183"/>
        <a:ext cx="4324076" cy="948793"/>
      </dsp:txXfrm>
    </dsp:sp>
    <dsp:sp modelId="{5A8F4A91-AE2B-4D60-BE77-9AEBD2D2F3CA}">
      <dsp:nvSpPr>
        <dsp:cNvPr id="0" name=""/>
        <dsp:cNvSpPr/>
      </dsp:nvSpPr>
      <dsp:spPr>
        <a:xfrm>
          <a:off x="2555783" y="576063"/>
          <a:ext cx="4234270" cy="838904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42500" cap="flat" cmpd="sng" algn="ctr">
          <a:solidFill>
            <a:schemeClr val="accent2">
              <a:alpha val="90000"/>
              <a:hueOff val="0"/>
              <a:satOff val="0"/>
              <a:lumOff val="0"/>
              <a:alphaOff val="-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rgbClr val="002060"/>
              </a:solidFill>
              <a:latin typeface="+mn-lt"/>
            </a:rPr>
            <a:t>735 посещений в смену</a:t>
          </a:r>
          <a:endParaRPr lang="ru-RU" sz="2000" b="0" kern="1200" dirty="0">
            <a:solidFill>
              <a:srgbClr val="002060"/>
            </a:solidFill>
            <a:latin typeface="+mn-lt"/>
          </a:endParaRPr>
        </a:p>
      </dsp:txBody>
      <dsp:txXfrm>
        <a:off x="2555783" y="576063"/>
        <a:ext cx="4234270" cy="8389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338D592-26E2-4FFF-81C3-02A0430FE562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1BF1677E-244A-48B7-88DD-29ADC654D19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84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smtClean="0"/>
          </a:p>
        </p:txBody>
      </p:sp>
      <p:sp>
        <p:nvSpPr>
          <p:cNvPr id="4506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749092D1-750A-41BD-8EFD-BA91AF1EEDD4}" type="slidenum">
              <a:rPr lang="ru-RU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BF087EC-5371-4BBF-8627-DCBA62B829F6}" type="slidenum">
              <a:rPr lang="ru-RU" smtClean="0"/>
              <a:pPr>
                <a:defRPr/>
              </a:pPr>
              <a:t>25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7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E894A6B5-9700-4A66-A72F-B90324C248B1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DF51E52-BF41-46AC-875A-55D02162719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91650-33ED-4186-B899-BDB2F7F05349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895C4D-AB6E-4272-B571-7743470113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4E694-ACA1-426C-84D4-7B3D75213654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7A7D26-77D3-4BE6-9135-4C51BC1A336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A40AB5-6D21-4801-8F57-73FF0807140C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5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4AED4F-D8CA-4969-973E-9FE6F3D632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FE2154F3-0008-4F58-87E5-EDF2530344CA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880E918-1163-40D2-A5EF-DA7C34ED47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E4DF9F-048D-45CA-802D-369878E77F89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4E6EB-C20A-439E-BBCF-A95B493974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>
            <a:lvl1pPr>
              <a:defRPr b="1"/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79A4DD-48E7-4726-A8CC-CE99DF9014F8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8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B4ED46-C6D3-483D-975C-7560EEBDEF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C61A6C-0D0B-44FE-A794-D7BBA941078B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4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A11FBF-E623-4156-A25C-E5D79FA10F0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2E340AF4-4CBF-4A25-9C5F-FCEFF06AFCF6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4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51526045-D6D1-4C1A-8F7D-CDE947A8FC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D9972-557C-46DE-86BF-0E4F58D236C1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6" name="Нижний колонтитул 1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80735D-4312-4BDD-8884-38B2C04D9D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Прямоугольник с одним скругленным углом 5"/>
          <p:cNvSpPr/>
          <p:nvPr/>
        </p:nvSpPr>
        <p:spPr>
          <a:xfrm>
            <a:off x="6400800" y="433388"/>
            <a:ext cx="2324100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ru-RU" noProof="0" smtClean="0"/>
              <a:t>Вставка рисунка</a:t>
            </a:r>
            <a:endParaRPr lang="en-US" noProof="0"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8CAF6765-2EFF-4C1F-AAB5-3D99E0769F8F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7E127D1-E91A-4065-B170-022AEA4D58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  <p:transition spd="med" advTm="5000">
    <p:cover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5000">
              <a:srgbClr val="A603AB">
                <a:alpha val="98000"/>
              </a:srgbClr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7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8613"/>
            <a:ext cx="8532813" cy="6197600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3238" y="4986338"/>
            <a:ext cx="8183562" cy="1050925"/>
          </a:xfrm>
          <a:prstGeom prst="rect">
            <a:avLst/>
          </a:prstGeom>
        </p:spPr>
        <p:txBody>
          <a:bodyPr vert="horz" anchor="b">
            <a:normAutofit/>
          </a:bodyPr>
          <a:lstStyle>
            <a:extLst/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31" name="Текст 3"/>
          <p:cNvSpPr>
            <a:spLocks noGrp="1"/>
          </p:cNvSpPr>
          <p:nvPr>
            <p:ph type="body" idx="1"/>
          </p:nvPr>
        </p:nvSpPr>
        <p:spPr bwMode="auto">
          <a:xfrm>
            <a:off x="503238" y="530225"/>
            <a:ext cx="8183562" cy="418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880" tIns="9144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F2A12949-BC9A-481D-92D0-AB6898AE20C7}" type="datetimeFigureOut">
              <a:rPr lang="ru-RU"/>
              <a:pPr>
                <a:defRPr/>
              </a:pPr>
              <a:t>03.12.2019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663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663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000">
                <a:solidFill>
                  <a:schemeClr val="bg2">
                    <a:shade val="50000"/>
                  </a:schemeClr>
                </a:solidFill>
                <a:latin typeface="+mn-lt"/>
                <a:cs typeface="+mn-cs"/>
              </a:defRPr>
            </a:lvl1pPr>
            <a:extLst/>
          </a:lstStyle>
          <a:p>
            <a:pPr>
              <a:defRPr/>
            </a:pPr>
            <a:fld id="{1F3D8D3C-F639-47F1-93F6-36AB4521AF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3" r:id="rId1"/>
    <p:sldLayoutId id="2147483946" r:id="rId2"/>
    <p:sldLayoutId id="2147483954" r:id="rId3"/>
    <p:sldLayoutId id="2147483947" r:id="rId4"/>
    <p:sldLayoutId id="2147483948" r:id="rId5"/>
    <p:sldLayoutId id="2147483949" r:id="rId6"/>
    <p:sldLayoutId id="2147483955" r:id="rId7"/>
    <p:sldLayoutId id="2147483950" r:id="rId8"/>
    <p:sldLayoutId id="2147483956" r:id="rId9"/>
    <p:sldLayoutId id="2147483951" r:id="rId10"/>
    <p:sldLayoutId id="2147483952" r:id="rId11"/>
  </p:sldLayoutIdLst>
  <p:transition spd="med" advTm="5000">
    <p:cover dir="d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 kern="1200">
          <a:solidFill>
            <a:srgbClr val="FF8D3E"/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FF8D3E"/>
          </a:solidFill>
          <a:latin typeface="Verdana" pitchFamily="34" charset="0"/>
        </a:defRPr>
      </a:lvl9pPr>
      <a:extLst/>
    </p:titleStyle>
    <p:bodyStyle>
      <a:lvl1pPr marL="265113" indent="-265113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80000"/>
        <a:buFont typeface="Wingdings 2" pitchFamily="18" charset="2"/>
        <a:buChar char="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00025" algn="l" rtl="0" eaLnBrk="0" fontAlgn="base" hangingPunct="0">
        <a:spcBef>
          <a:spcPts val="250"/>
        </a:spcBef>
        <a:spcAft>
          <a:spcPct val="0"/>
        </a:spcAft>
        <a:buClr>
          <a:schemeClr val="accent1"/>
        </a:buClr>
        <a:buSzPct val="100000"/>
        <a:buFont typeface="Verdana" pitchFamily="34" charset="0"/>
        <a:buChar char="◦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5813" indent="-182563" algn="l" rtl="0" eaLnBrk="0" fontAlgn="base" hangingPunct="0">
        <a:spcBef>
          <a:spcPts val="250"/>
        </a:spcBef>
        <a:spcAft>
          <a:spcPct val="0"/>
        </a:spcAft>
        <a:buClr>
          <a:srgbClr val="ED3742"/>
        </a:buClr>
        <a:buSzPct val="100000"/>
        <a:buFont typeface="Wingdings 2" pitchFamily="18" charset="2"/>
        <a:buChar char="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3938" indent="-182563" algn="l" rtl="0" eaLnBrk="0" fontAlgn="base" hangingPunct="0">
        <a:spcBef>
          <a:spcPts val="225"/>
        </a:spcBef>
        <a:spcAft>
          <a:spcPct val="0"/>
        </a:spcAft>
        <a:buClr>
          <a:srgbClr val="ED3742"/>
        </a:buClr>
        <a:buSzPct val="112000"/>
        <a:buFont typeface="Verdana" pitchFamily="34" charset="0"/>
        <a:buChar char="◦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79525" indent="-182563" algn="l" rtl="0" eaLnBrk="0" fontAlgn="base" hangingPunct="0">
        <a:spcBef>
          <a:spcPts val="250"/>
        </a:spcBef>
        <a:spcAft>
          <a:spcPct val="0"/>
        </a:spcAft>
        <a:buClr>
          <a:srgbClr val="4A85BF"/>
        </a:buClr>
        <a:buSzPct val="100000"/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iff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C:\Users\User\Desktop\DSC06724.JPG"/>
          <p:cNvPicPr/>
          <p:nvPr/>
        </p:nvPicPr>
        <p:blipFill>
          <a:blip r:embed="rId2" cstate="print"/>
          <a:srcRect b="72195"/>
          <a:stretch>
            <a:fillRect/>
          </a:stretch>
        </p:blipFill>
        <p:spPr bwMode="auto">
          <a:xfrm>
            <a:off x="323528" y="404664"/>
            <a:ext cx="8496944" cy="32823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8" name="Picture 4" descr="C:\БАТОЖАРГАЛОВА Ц.Ц\1\документы к юбилею 90 лет АОБ\Фотографии к 90 лет\АОБ с горы Цыбеновой Д.Г\панорама.jpg"/>
          <p:cNvPicPr>
            <a:picLocks noChangeAspect="1" noChangeArrowheads="1"/>
          </p:cNvPicPr>
          <p:nvPr/>
        </p:nvPicPr>
        <p:blipFill>
          <a:blip r:embed="rId3" cstate="print"/>
          <a:srcRect l="11249"/>
          <a:stretch>
            <a:fillRect/>
          </a:stretch>
        </p:blipFill>
        <p:spPr bwMode="auto">
          <a:xfrm>
            <a:off x="323528" y="3284984"/>
            <a:ext cx="8496944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55576" y="620688"/>
            <a:ext cx="7540847" cy="2308324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ГАУЗ</a:t>
            </a: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«Агинская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окружная больница»</a:t>
            </a: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684213" y="5414963"/>
            <a:ext cx="7559675" cy="86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buFontTx/>
              <a:buChar char="•"/>
            </a:pPr>
            <a:endParaRPr lang="ru-RU" sz="1000">
              <a:solidFill>
                <a:srgbClr val="FFFF00"/>
              </a:solidFill>
              <a:latin typeface="Arial Black" pitchFamily="34" charset="0"/>
            </a:endParaRPr>
          </a:p>
          <a:p>
            <a:pPr algn="ctr" eaLnBrk="0" hangingPunct="0"/>
            <a:r>
              <a:rPr lang="ru-RU" sz="200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687000 Забайкальский край, Агинский район,</a:t>
            </a:r>
          </a:p>
          <a:p>
            <a:pPr algn="ctr" eaLnBrk="0" hangingPunct="0"/>
            <a:r>
              <a:rPr lang="ru-RU" sz="2000">
                <a:solidFill>
                  <a:srgbClr val="FFFF00"/>
                </a:solidFill>
                <a:latin typeface="Arial Black" pitchFamily="34" charset="0"/>
                <a:cs typeface="Times New Roman" pitchFamily="18" charset="0"/>
              </a:rPr>
              <a:t> пгт. Агинское, Больничный городок</a:t>
            </a:r>
            <a:endParaRPr lang="ru-RU" sz="3200">
              <a:solidFill>
                <a:srgbClr val="FFFF00"/>
              </a:solidFill>
              <a:latin typeface="Arial Black" pitchFamily="34" charset="0"/>
            </a:endParaRPr>
          </a:p>
        </p:txBody>
      </p:sp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БАТОЖАРГАЛОВА Ц.Ц\1\документы к юбилею 90 лет АОБ\Фотографии к 90 лет\2011-07-19 сканиров фото к 90 лет\Хирургия\Scan30036.JPG"/>
          <p:cNvPicPr>
            <a:picLocks noChangeAspect="1" noChangeArrowheads="1"/>
          </p:cNvPicPr>
          <p:nvPr/>
        </p:nvPicPr>
        <p:blipFill>
          <a:blip r:embed="rId2" cstate="print"/>
          <a:srcRect r="2380" b="4710"/>
          <a:stretch>
            <a:fillRect/>
          </a:stretch>
        </p:blipFill>
        <p:spPr bwMode="auto">
          <a:xfrm>
            <a:off x="323850" y="333375"/>
            <a:ext cx="8574088" cy="619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755576" y="764704"/>
            <a:ext cx="7920880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В  хирургическом  корпусе расположены хирургические, травматологические, офтальмологические, ЛОР, реанимационные койки,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 err="1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травмацентр</a:t>
            </a:r>
            <a:r>
              <a:rPr lang="ru-RU" sz="24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r>
              <a:rPr lang="en-US" sz="24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II</a:t>
            </a:r>
            <a:r>
              <a:rPr lang="ru-RU" sz="24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уровня. </a:t>
            </a:r>
          </a:p>
        </p:txBody>
      </p:sp>
      <p:pic>
        <p:nvPicPr>
          <p:cNvPr id="15367" name="Picture 7" descr="C:\БАТОЖАРГАЛОВА Ц.Ц\1\документы Батожаргаловой\ФОТО\Фотографии к 90 лет\АОБ фото Цыбеновой Д.Г. 19-20.07.2011г\хирургия\операции\DSC066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03848" y="4437112"/>
            <a:ext cx="2880320" cy="2058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 descr="C:\БАТОЖАРГАЛОВА Ц.Ц\1\документы Батожаргаловой\ФОТО\Фотографии к 90 лет\АОБ фото Цыбеновой Д.Г. 19-20.07.2011г\хирургия\DSC0645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0152" y="4457670"/>
            <a:ext cx="3031061" cy="21657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 descr="D:\БАТОЖАРГАЛОВА Ц.Ц\1\документы Батожаргаловой\Статьи в СМИ\Статьи в журнал Медицина Забайкалья\Фото в журнал 02.2017г\операция на С-дуг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4357694"/>
            <a:ext cx="2857519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БАТОЖАРГАЛОВА Ц.Ц\1\документы к юбилею 90 лет АОБ\Фотографии к 90 лет\Фотографии к книге на печать\Доп фото к книге от 08.08.2011г\Здание инфекционного отделения, август 2011г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877" y="332656"/>
            <a:ext cx="9006124" cy="65253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275856" y="836712"/>
            <a:ext cx="4536504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Инфекционное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отделение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на 10 коек</a:t>
            </a:r>
          </a:p>
        </p:txBody>
      </p:sp>
      <p:pic>
        <p:nvPicPr>
          <p:cNvPr id="1026" name="Picture 2" descr="C:\Users\User\Documents\Дашиевой Ц.Ц\торжественное !!!\101MSDCF\DSC01540.JPG"/>
          <p:cNvPicPr>
            <a:picLocks noChangeAspect="1" noChangeArrowheads="1"/>
          </p:cNvPicPr>
          <p:nvPr/>
        </p:nvPicPr>
        <p:blipFill>
          <a:blip r:embed="rId3" cstate="print"/>
          <a:srcRect l="3171"/>
          <a:stretch>
            <a:fillRect/>
          </a:stretch>
        </p:blipFill>
        <p:spPr bwMode="auto">
          <a:xfrm>
            <a:off x="179512" y="4935470"/>
            <a:ext cx="3096344" cy="19225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516" name="Picture 12" descr="C:\БАТОЖАРГАЛОВА Ц.Ц\1\документы Батожаргаловой\ФОТО\инфекц. отд  13.01.2010г\SDC137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0192" y="4859778"/>
            <a:ext cx="2664296" cy="1998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Picture 3" descr="C:\БАТОЖАРГАЛОВА Ц.Ц\1\документы к юбилею 90 лет АОБ\Фотографии к 90 лет\Фотографии к книге на печать\дополнительные фотки к книге\Лабораторный корпус.JPG"/>
          <p:cNvPicPr>
            <a:picLocks noChangeAspect="1" noChangeArrowheads="1"/>
          </p:cNvPicPr>
          <p:nvPr/>
        </p:nvPicPr>
        <p:blipFill>
          <a:blip r:embed="rId2" cstate="print"/>
          <a:srcRect r="4332" b="5421"/>
          <a:stretch>
            <a:fillRect/>
          </a:stretch>
        </p:blipFill>
        <p:spPr bwMode="auto">
          <a:xfrm>
            <a:off x="323528" y="332656"/>
            <a:ext cx="8496944" cy="6192688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3554" name="Picture 2" descr="C:\БАТОЖАРГАЛОВА Ц.Ц\1\документы к юбилею 90 лет АОБ\Фотографии к 90 лет\2011-07-19 сканиров фото к 90 лет\ИФА лаборатория\И.Д. Кобзон.JPG"/>
          <p:cNvPicPr>
            <a:picLocks noChangeAspect="1" noChangeArrowheads="1"/>
          </p:cNvPicPr>
          <p:nvPr/>
        </p:nvPicPr>
        <p:blipFill>
          <a:blip r:embed="rId3" cstate="print"/>
          <a:srcRect l="-2288"/>
          <a:stretch>
            <a:fillRect/>
          </a:stretch>
        </p:blipFill>
        <p:spPr bwMode="auto">
          <a:xfrm>
            <a:off x="323528" y="4365104"/>
            <a:ext cx="3024336" cy="21244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39552" y="188640"/>
            <a:ext cx="8352928" cy="1938992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Клинико-диагностическая  лаборатория  и лаборатория по  диагностике  ВИЧ-инфекции  и  СПИД – ассоциированных заболеваний</a:t>
            </a:r>
          </a:p>
        </p:txBody>
      </p:sp>
      <p:pic>
        <p:nvPicPr>
          <p:cNvPr id="19463" name="Picture 7" descr="D:\БАТОЖАРГАЛОВА Ц.Ц\1\документы Батожаргаловой\ФОТО\Фотографии к 90 лет\Фотографии к книге на печать\дополнительные фотки к книге\Фельдшер-лаборант II категории Бадмаева Ц.В. проводит ПЦР-исследования на амплификаторе Rotor Gene 6000, Австрал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347440"/>
            <a:ext cx="2928958" cy="20927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1" name="Picture 3" descr="C:\БАТОЖАРГАЛОВА Ц.Ц\1\документы к юбилею 90 лет АОБ\Фотографии к 90 лет\Фотографии к книге на печать\Здание СМП, ДС, ПЦР и баклаборатории. 2011 год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052" y="260648"/>
            <a:ext cx="8769101" cy="6336703"/>
          </a:xfrm>
          <a:prstGeom prst="rect">
            <a:avLst/>
          </a:prstGeom>
          <a:ln>
            <a:noFill/>
          </a:ln>
          <a:effectLst>
            <a:glow rad="228600">
              <a:schemeClr val="accent2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463480" y="404664"/>
            <a:ext cx="4680520" cy="304698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Отделение  скорой медицинской помощи, дневного стационара, микробиологической лаборатории  и лаборатории молекулярной диагностики</a:t>
            </a:r>
          </a:p>
        </p:txBody>
      </p:sp>
      <p:pic>
        <p:nvPicPr>
          <p:cNvPr id="3075" name="Picture 3" descr="C:\Users\User\Documents\Дашиевой Ц.Ц\торжественное !!!\Торжеств.собрание\документы к юбилею 90 лет АОБ\Фотографии к 90 лет\АОБ фото Цыбеновой Д.Г. 19-20.07.2011г\скорая и ПЦР\DSC066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404664"/>
            <a:ext cx="3024336" cy="2160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3" descr="C:\Users\User\Desktop\Фотографии к 90 лет\АОБ фото Цыбеновой Д.Г. 19-20.07.2011г\скорая и ПЦР\DSC0661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77072"/>
            <a:ext cx="3398811" cy="2428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C:\БАТОЖАРГАЛОВА Ц.Ц\1\документы к юбилею 90 лет АОБ\Фотографии к 90 лет\Фотографии к книге на печать\Доп фото к книге от 08.08.2011г\Здание стоматологического отделения, август 2011 г..JPG"/>
          <p:cNvPicPr>
            <a:picLocks noChangeAspect="1" noChangeArrowheads="1"/>
          </p:cNvPicPr>
          <p:nvPr/>
        </p:nvPicPr>
        <p:blipFill>
          <a:blip r:embed="rId2" cstate="print"/>
          <a:srcRect b="9998"/>
          <a:stretch>
            <a:fillRect/>
          </a:stretch>
        </p:blipFill>
        <p:spPr bwMode="auto">
          <a:xfrm>
            <a:off x="46848" y="0"/>
            <a:ext cx="9097152" cy="62646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Picture 4" descr="C:\БАТОЖАРГАЛОВА Ц.Ц\1\документы к юбилею 90 лет АОБ\Фотографии к 90 лет\АОБ фото Цыбеновой Д.Г. 19-20.07.2011г\стоматология\DSC066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786190"/>
            <a:ext cx="4000528" cy="271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7346" name="Picture 2" descr="C:\БАТОЖАРГАЛОВА Ц.Ц\1\документы Батожаргаловой\ФОТО\Фотографии к 90 лет\АОБ фото Цыбеновой Д.Г. 19-20.07.2011г\стоматология\DSC0663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75985" y="4143380"/>
            <a:ext cx="3268015" cy="23350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500298" y="0"/>
            <a:ext cx="6429388" cy="304698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Стоматологическая поликлиника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Прием ведут стоматолог общей практики, терапевт, хирург, ортопед, стоматолог детский. Работает </a:t>
            </a:r>
            <a:r>
              <a:rPr lang="ru-RU" sz="2400" b="1" spc="50" dirty="0" err="1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радиовизиограф</a:t>
            </a: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</a:t>
            </a:r>
            <a:endParaRPr lang="ru-RU" sz="32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</p:txBody>
      </p:sp>
      <p:pic>
        <p:nvPicPr>
          <p:cNvPr id="6" name="Picture 10" descr="W:\АДМИНИСТРАЦИЯ\Отдел кадров\Дари\Фото вакансии\7viber im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4429132"/>
            <a:ext cx="266701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Рисунок 1"/>
          <p:cNvPicPr>
            <a:picLocks noChangeAspect="1"/>
          </p:cNvPicPr>
          <p:nvPr/>
        </p:nvPicPr>
        <p:blipFill>
          <a:blip r:embed="rId2" cstate="print"/>
          <a:srcRect t="3703"/>
          <a:stretch>
            <a:fillRect/>
          </a:stretch>
        </p:blipFill>
        <p:spPr bwMode="auto">
          <a:xfrm>
            <a:off x="395288" y="188913"/>
            <a:ext cx="8569325" cy="58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/>
          </a:blip>
          <a:stretch>
            <a:fillRect/>
          </a:stretch>
        </p:blipFill>
        <p:spPr>
          <a:xfrm>
            <a:off x="3131840" y="2402886"/>
            <a:ext cx="4536504" cy="340237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/>
          </a:blip>
          <a:stretch>
            <a:fillRect/>
          </a:stretch>
        </p:blipFill>
        <p:spPr>
          <a:xfrm>
            <a:off x="251521" y="1556792"/>
            <a:ext cx="3840426" cy="288032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Заголовок 3"/>
          <p:cNvSpPr txBox="1">
            <a:spLocks/>
          </p:cNvSpPr>
          <p:nvPr/>
        </p:nvSpPr>
        <p:spPr>
          <a:xfrm>
            <a:off x="34925" y="6092825"/>
            <a:ext cx="9109075" cy="7651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3399"/>
                </a:solidFill>
                <a:latin typeface="Arial Black" panose="020B0A04020102020204" pitchFamily="34" charset="0"/>
              </a:rPr>
              <a:t>Государственно-частное партнерство в здравоохранении - гемодиализ</a:t>
            </a:r>
            <a:endParaRPr lang="ru-RU" sz="2800" dirty="0">
              <a:solidFill>
                <a:srgbClr val="003399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428625" y="2786063"/>
            <a:ext cx="2784475" cy="7651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33 пациента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357188" y="1428750"/>
            <a:ext cx="3286125" cy="76517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Открытие –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 24 ноября 2014 г.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428625" y="4286250"/>
            <a:ext cx="5715000" cy="1500188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Агинский – </a:t>
            </a:r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25 чел. 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Могойтуйский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</a:t>
            </a:r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4 чел.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Оловяннинский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</a:t>
            </a:r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 чел.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Дульдургинский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– </a:t>
            </a:r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 чел.</a:t>
            </a:r>
          </a:p>
          <a:p>
            <a:pPr fontAlgn="auto">
              <a:spcAft>
                <a:spcPts val="0"/>
              </a:spcAft>
              <a:defRPr/>
            </a:pPr>
            <a:r>
              <a:rPr lang="ru-RU" sz="2400" dirty="0" err="1" smtClean="0">
                <a:solidFill>
                  <a:schemeClr val="bg1"/>
                </a:solidFill>
                <a:latin typeface="Arial Black" panose="020B0A04020102020204" pitchFamily="34" charset="0"/>
              </a:rPr>
              <a:t>Ононскийй</a:t>
            </a:r>
            <a:r>
              <a:rPr lang="ru-RU" sz="2400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 район – </a:t>
            </a:r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 чел.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4786313" y="4357688"/>
            <a:ext cx="3286125" cy="1214437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FF00"/>
                </a:solidFill>
                <a:latin typeface="Arial Black" panose="020B0A04020102020204" pitchFamily="34" charset="0"/>
              </a:rPr>
              <a:t>8 аппаратов гемодиализа «Малахит»</a:t>
            </a:r>
            <a:endParaRPr lang="ru-RU" sz="2800" dirty="0">
              <a:solidFill>
                <a:srgbClr val="FFFF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57356" y="142852"/>
            <a:ext cx="5000660" cy="57150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0" y="6143625"/>
            <a:ext cx="9078913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Травматологический центр второго уровня </a:t>
            </a:r>
            <a:endParaRPr lang="ru-RU" sz="2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42875" y="1714500"/>
            <a:ext cx="8569325" cy="735013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230B87"/>
                </a:solidFill>
                <a:latin typeface="Arial Black" panose="020B0A04020102020204" pitchFamily="34" charset="0"/>
              </a:rPr>
              <a:t>Распоряжение МЗ ЗК от 18.02.2014 г.</a:t>
            </a:r>
            <a:endParaRPr sz="2800" dirty="0" smtClean="0">
              <a:solidFill>
                <a:srgbClr val="230B87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Заголовок 3"/>
          <p:cNvSpPr txBox="1">
            <a:spLocks/>
          </p:cNvSpPr>
          <p:nvPr/>
        </p:nvSpPr>
        <p:spPr>
          <a:xfrm>
            <a:off x="47625" y="2500313"/>
            <a:ext cx="9096375" cy="83185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на базе ГУЗ «Агинская окружная больница»</a:t>
            </a:r>
            <a:endParaRPr lang="ru-RU" sz="2800" dirty="0">
              <a:solidFill>
                <a:schemeClr val="accent6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Заголовок 3"/>
          <p:cNvSpPr txBox="1">
            <a:spLocks/>
          </p:cNvSpPr>
          <p:nvPr/>
        </p:nvSpPr>
        <p:spPr>
          <a:xfrm>
            <a:off x="285750" y="3571875"/>
            <a:ext cx="8569325" cy="2357438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230B87"/>
                </a:solidFill>
                <a:latin typeface="Arial Black" panose="020B0A04020102020204" pitchFamily="34" charset="0"/>
              </a:rPr>
              <a:t>Федеральная дорога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4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А-166 «Чита-Забайкальск» </a:t>
            </a:r>
            <a:r>
              <a:rPr lang="ru-RU" sz="2800" dirty="0" smtClean="0">
                <a:solidFill>
                  <a:srgbClr val="230B87"/>
                </a:solidFill>
                <a:latin typeface="Arial Black" panose="020B0A04020102020204" pitchFamily="34" charset="0"/>
              </a:rPr>
              <a:t>протяженностью 64 км.</a:t>
            </a:r>
          </a:p>
          <a:p>
            <a:pPr algn="ctr" fontAlgn="auto">
              <a:spcAft>
                <a:spcPts val="0"/>
              </a:spcAft>
              <a:defRPr/>
            </a:pPr>
            <a:endParaRPr lang="ru-RU" sz="2800" dirty="0" smtClean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36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99 км. – 163 км.</a:t>
            </a:r>
            <a:endParaRPr lang="ru-RU" sz="36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43625"/>
            <a:ext cx="9078913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Травматологический центр второго уровня </a:t>
            </a:r>
            <a:endParaRPr lang="ru-RU" sz="2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42875" y="142875"/>
            <a:ext cx="8569325" cy="2143125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endParaRPr lang="ru-RU" sz="2800" dirty="0" smtClean="0">
              <a:solidFill>
                <a:srgbClr val="230B87"/>
              </a:solidFill>
              <a:latin typeface="Arial Black" panose="020B0A04020102020204" pitchFamily="34" charset="0"/>
            </a:endParaRPr>
          </a:p>
          <a:p>
            <a:pPr algn="ctr" fontAlgn="auto">
              <a:spcAft>
                <a:spcPts val="0"/>
              </a:spcAft>
              <a:defRPr/>
            </a:pPr>
            <a:r>
              <a:rPr lang="ru-RU" sz="40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67</a:t>
            </a:r>
            <a:r>
              <a:rPr lang="ru-RU" sz="2800" dirty="0" smtClean="0">
                <a:solidFill>
                  <a:srgbClr val="230B87"/>
                </a:solidFill>
                <a:latin typeface="Arial Black" panose="020B0A04020102020204" pitchFamily="34" charset="0"/>
              </a:rPr>
              <a:t> наименований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230B87"/>
                </a:solidFill>
                <a:latin typeface="Arial Black" panose="020B0A04020102020204" pitchFamily="34" charset="0"/>
              </a:rPr>
              <a:t>медицинского оборудования</a:t>
            </a:r>
            <a:endParaRPr sz="2800" dirty="0" smtClean="0">
              <a:solidFill>
                <a:srgbClr val="230B87"/>
              </a:solidFill>
              <a:latin typeface="Arial Black" panose="020B0A04020102020204" pitchFamily="34" charset="0"/>
            </a:endParaRPr>
          </a:p>
        </p:txBody>
      </p:sp>
      <p:pic>
        <p:nvPicPr>
          <p:cNvPr id="12" name="Рисунок 11" descr="E:\Документы Саяны\Слайды\2016\Фото травмацентр\IMG_4229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2571744"/>
            <a:ext cx="4071966" cy="31337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E:\Документы Саяны\Слайды\2016\Фото травмацентр\IMG_4251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571744"/>
            <a:ext cx="4035868" cy="30718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5" name="Picture 3" descr="D:\БАТОЖАРГАЛОВА Ц.Ц\1\документы к юбилею 90 лет АОБ\Фотографии к 90 лет\АОБ фото Цыбеновой Д.Г. 19-20.07.2011г\основное здание\АОБ копия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31792"/>
            <a:ext cx="9144000" cy="2426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 rot="282549">
            <a:off x="-125962" y="826726"/>
            <a:ext cx="4661316" cy="4463062"/>
          </a:xfrm>
          <a:prstGeom prst="rect">
            <a:avLst/>
          </a:prstGeom>
          <a:solidFill>
            <a:schemeClr val="bg1"/>
          </a:solidFill>
          <a:scene3d>
            <a:camera prst="orthographicFront">
              <a:rot lat="0" lon="1800000" rev="300000"/>
            </a:camera>
            <a:lightRig rig="sunset" dir="t"/>
          </a:scene3d>
          <a:sp3d prstMaterial="dkEdge">
            <a:bevelT w="40005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Открыто первичное сосудистое отделения на 11 коек для больных с острым коронарным синдромом и острыми нарушениями мозгового кровообращения.</a:t>
            </a:r>
          </a:p>
          <a:p>
            <a:pPr>
              <a:defRPr/>
            </a:pP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Госпитализируются жители Агинского, </a:t>
            </a:r>
            <a:r>
              <a:rPr lang="ru-RU" sz="2000" dirty="0" err="1">
                <a:solidFill>
                  <a:srgbClr val="002060"/>
                </a:solidFill>
                <a:latin typeface="Arial Black" pitchFamily="34" charset="0"/>
              </a:rPr>
              <a:t>Дульдургинского</a:t>
            </a:r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 и </a:t>
            </a:r>
            <a:r>
              <a:rPr lang="ru-RU" sz="2000" dirty="0" err="1">
                <a:solidFill>
                  <a:srgbClr val="002060"/>
                </a:solidFill>
                <a:latin typeface="Arial Black" pitchFamily="34" charset="0"/>
              </a:rPr>
              <a:t>Ононского</a:t>
            </a:r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 районов. </a:t>
            </a:r>
          </a:p>
          <a:p>
            <a:pPr>
              <a:defRPr/>
            </a:pP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  <a:p>
            <a:pPr>
              <a:defRPr/>
            </a:pPr>
            <a:r>
              <a:rPr lang="ru-RU" sz="2000" dirty="0">
                <a:solidFill>
                  <a:srgbClr val="002060"/>
                </a:solidFill>
                <a:latin typeface="Arial Black" pitchFamily="34" charset="0"/>
              </a:rPr>
              <a:t>Подготовлены кадры на центральных базах. </a:t>
            </a:r>
          </a:p>
          <a:p>
            <a:pPr>
              <a:defRPr/>
            </a:pPr>
            <a:endParaRPr lang="ru-RU" sz="2000" dirty="0">
              <a:solidFill>
                <a:srgbClr val="002060"/>
              </a:solidFill>
              <a:latin typeface="Arial Black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174201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eaLnBrk="0" hangingPunct="0">
              <a:defRPr/>
            </a:pP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ВНЕДРЕНИЕ НОВЫХ ТЕХНОЛОГИЙ</a:t>
            </a:r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 rot="20424426">
            <a:off x="1230313" y="3287713"/>
            <a:ext cx="3275012" cy="55245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>
            <a:spAutoFit/>
          </a:bodyPr>
          <a:lstStyle/>
          <a:p>
            <a:pPr algn="r">
              <a:defRPr/>
            </a:pPr>
            <a:r>
              <a:rPr lang="ru-RU" sz="1200" dirty="0"/>
              <a:t>;</a:t>
            </a:r>
          </a:p>
          <a:p>
            <a:pPr algn="just" eaLnBrk="0" hangingPunct="0">
              <a:defRPr/>
            </a:pPr>
            <a:endParaRPr lang="ru-RU" dirty="0">
              <a:solidFill>
                <a:srgbClr val="002060"/>
              </a:solidFill>
              <a:latin typeface="Arial" charset="0"/>
              <a:cs typeface="Arial" charset="0"/>
            </a:endParaRPr>
          </a:p>
        </p:txBody>
      </p:sp>
      <p:pic>
        <p:nvPicPr>
          <p:cNvPr id="38913" name="Picture 1" descr="D:\БАТОЖАРГАЛОВА Ц.Ц\1\документы Батожаргаловой\ФОТО\Открытие ПСО №6\IMG_125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714356"/>
            <a:ext cx="4429124" cy="29527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3"/>
          <p:cNvSpPr txBox="1">
            <a:spLocks/>
          </p:cNvSpPr>
          <p:nvPr/>
        </p:nvSpPr>
        <p:spPr>
          <a:xfrm>
            <a:off x="4119563" y="3500438"/>
            <a:ext cx="5024437" cy="1214437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400" dirty="0" err="1" smtClean="0">
                <a:solidFill>
                  <a:srgbClr val="FF0000"/>
                </a:solidFill>
                <a:latin typeface="Arial Black" panose="020B0A04020102020204" pitchFamily="34" charset="0"/>
              </a:rPr>
              <a:t>Тромболизисная</a:t>
            </a:r>
            <a:r>
              <a:rPr lang="ru-RU" sz="24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терапия – 70,5%</a:t>
            </a:r>
            <a:endParaRPr lang="ru-RU" sz="24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143625"/>
            <a:ext cx="9078913" cy="523875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ln w="0"/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Травматологический центр второго уровня </a:t>
            </a:r>
            <a:endParaRPr lang="ru-RU" sz="2800" dirty="0">
              <a:ln w="0"/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6" name="Заголовок 3"/>
          <p:cNvSpPr txBox="1">
            <a:spLocks/>
          </p:cNvSpPr>
          <p:nvPr/>
        </p:nvSpPr>
        <p:spPr>
          <a:xfrm>
            <a:off x="357188" y="142875"/>
            <a:ext cx="8569325" cy="1143000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01 августа 2017 года открыт центр амбулаторной реабилитации</a:t>
            </a:r>
            <a:endParaRPr lang="ru-RU" sz="2800" dirty="0" smtClean="0">
              <a:solidFill>
                <a:srgbClr val="230B87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3"/>
          <p:cNvSpPr txBox="1">
            <a:spLocks/>
          </p:cNvSpPr>
          <p:nvPr/>
        </p:nvSpPr>
        <p:spPr>
          <a:xfrm>
            <a:off x="5786438" y="1428750"/>
            <a:ext cx="2928937" cy="1643063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1 врач ЛФК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 5 инструкторов-методистов</a:t>
            </a:r>
            <a:endParaRPr lang="ru-RU" sz="28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142875" y="5072063"/>
            <a:ext cx="7715250" cy="928687"/>
          </a:xfrm>
          <a:prstGeom prst="rect">
            <a:avLst/>
          </a:prstGeom>
        </p:spPr>
        <p:txBody>
          <a:bodyPr lIns="0" tIns="0" rIns="0" bIns="0" anchor="ctr"/>
          <a:lstStyle>
            <a:lvl1pPr algn="l" defTabSz="91436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5400" b="0" kern="1200" cap="none" spc="-150">
                <a:ln w="3175">
                  <a:noFill/>
                </a:ln>
                <a:gradFill>
                  <a:gsLst>
                    <a:gs pos="0">
                      <a:srgbClr val="2E59B0"/>
                    </a:gs>
                    <a:gs pos="49000">
                      <a:srgbClr val="161D32"/>
                    </a:gs>
                    <a:gs pos="100000">
                      <a:srgbClr val="000000"/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n-ea"/>
                <a:cs typeface="Arial" charset="0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endParaRPr lang="ru-RU" sz="2800" dirty="0">
              <a:solidFill>
                <a:srgbClr val="230B87"/>
              </a:solidFill>
              <a:latin typeface="Arial Black" panose="020B0A04020102020204" pitchFamily="34" charset="0"/>
            </a:endParaRPr>
          </a:p>
        </p:txBody>
      </p:sp>
      <p:grpSp>
        <p:nvGrpSpPr>
          <p:cNvPr id="3" name="Группа 5"/>
          <p:cNvGrpSpPr/>
          <p:nvPr/>
        </p:nvGrpSpPr>
        <p:grpSpPr>
          <a:xfrm>
            <a:off x="357159" y="1214422"/>
            <a:ext cx="5572163" cy="1928826"/>
            <a:chOff x="3203849" y="4221088"/>
            <a:chExt cx="5482406" cy="1728191"/>
          </a:xfrm>
          <a:blipFill>
            <a:blip r:embed="rId2"/>
            <a:tile tx="0" ty="0" sx="100000" sy="100000" flip="none" algn="tl"/>
          </a:blipFill>
        </p:grpSpPr>
        <p:sp>
          <p:nvSpPr>
            <p:cNvPr id="10" name="Скругленный прямоугольник 9"/>
            <p:cNvSpPr/>
            <p:nvPr/>
          </p:nvSpPr>
          <p:spPr>
            <a:xfrm>
              <a:off x="3203849" y="4221088"/>
              <a:ext cx="4067411" cy="50405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2000" dirty="0">
                  <a:latin typeface="Arial Black" pitchFamily="34" charset="0"/>
                </a:rPr>
                <a:t>Кабинет </a:t>
              </a:r>
              <a:r>
                <a:rPr lang="ru-RU" sz="2000" dirty="0" err="1">
                  <a:latin typeface="Arial Black" pitchFamily="34" charset="0"/>
                </a:rPr>
                <a:t>кардиореабилитационный</a:t>
              </a:r>
              <a:r>
                <a:rPr lang="ru-RU" sz="2000" dirty="0">
                  <a:latin typeface="Arial Black" pitchFamily="34" charset="0"/>
                </a:rPr>
                <a:t> 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3213647" y="4869160"/>
              <a:ext cx="5472608" cy="432048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1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Кабинет </a:t>
              </a:r>
              <a:r>
                <a:rPr lang="ru-RU" sz="19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тренажерно</a:t>
              </a:r>
              <a:r>
                <a:rPr lang="ru-RU" sz="19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itchFamily="34" charset="0"/>
                </a:rPr>
                <a:t> - лечебный </a:t>
              </a:r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3213647" y="5440943"/>
              <a:ext cx="5472608" cy="508336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>
                <a:defRPr/>
              </a:pPr>
              <a:r>
                <a:rPr lang="ru-RU" sz="2000" dirty="0">
                  <a:latin typeface="Arial Black" pitchFamily="34" charset="0"/>
                </a:rPr>
                <a:t>Кабинет суставной гимнастики </a:t>
              </a:r>
              <a:endParaRPr lang="ru-RU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endParaRPr>
            </a:p>
          </p:txBody>
        </p:sp>
      </p:grp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286124"/>
            <a:ext cx="4569676" cy="3046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28" y="3500438"/>
            <a:ext cx="385765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85786" y="500042"/>
            <a:ext cx="7524328" cy="236988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Агинская  окружная  больница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основана  15  августа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0033CC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 1921 года.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800" b="1" spc="50" dirty="0">
              <a:ln w="11430"/>
              <a:solidFill>
                <a:srgbClr val="0033CC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 </a:t>
            </a:r>
            <a:r>
              <a:rPr lang="ru-RU" sz="32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+mn-cs"/>
              </a:rPr>
              <a:t>2016 год -  95 лет </a:t>
            </a:r>
            <a:endParaRPr lang="ru-RU" sz="2800" b="1" spc="50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  <a:cs typeface="+mn-cs"/>
            </a:endParaRPr>
          </a:p>
        </p:txBody>
      </p:sp>
      <p:graphicFrame>
        <p:nvGraphicFramePr>
          <p:cNvPr id="7" name="Схема 6"/>
          <p:cNvGraphicFramePr/>
          <p:nvPr/>
        </p:nvGraphicFramePr>
        <p:xfrm>
          <a:off x="0" y="2780928"/>
          <a:ext cx="8064896" cy="3775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ctrTitle" idx="4294967295"/>
          </p:nvPr>
        </p:nvSpPr>
        <p:spPr>
          <a:xfrm>
            <a:off x="1071538" y="571500"/>
            <a:ext cx="7000924" cy="642922"/>
          </a:xfrm>
        </p:spPr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</a:rPr>
              <a:t>Перспективы развития в 2020г.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85786" y="1285860"/>
            <a:ext cx="764386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rabicPeriod"/>
            </a:pPr>
            <a:r>
              <a:rPr lang="ru-RU" sz="2400" dirty="0" smtClean="0"/>
              <a:t>Строительство нового здания </a:t>
            </a:r>
            <a:r>
              <a:rPr lang="ru-RU" sz="2400" dirty="0" err="1" smtClean="0"/>
              <a:t>Урда-Агинской</a:t>
            </a:r>
            <a:r>
              <a:rPr lang="ru-RU" sz="2400" dirty="0" smtClean="0"/>
              <a:t> СВА.</a:t>
            </a:r>
          </a:p>
          <a:p>
            <a:pPr marL="342900" indent="-342900" algn="just"/>
            <a:r>
              <a:rPr lang="ru-RU" sz="2400" dirty="0" smtClean="0"/>
              <a:t>2. Открытие Центра  амбулаторной онкологической помощи. </a:t>
            </a:r>
          </a:p>
          <a:p>
            <a:pPr marL="342900" indent="-342900" algn="just"/>
            <a:r>
              <a:rPr lang="ru-RU" sz="2400" dirty="0" smtClean="0"/>
              <a:t>3. Расширение Первичного сосудистого отделения за счет включения в маршрутизацию пациентов </a:t>
            </a:r>
            <a:r>
              <a:rPr lang="ru-RU" sz="2400" dirty="0" err="1" smtClean="0"/>
              <a:t>Могойтуйского</a:t>
            </a:r>
            <a:r>
              <a:rPr lang="ru-RU" sz="2400" dirty="0" smtClean="0"/>
              <a:t> района.</a:t>
            </a:r>
          </a:p>
          <a:p>
            <a:pPr marL="342900" indent="-342900" algn="just"/>
            <a:r>
              <a:rPr lang="ru-RU" sz="2400" dirty="0" smtClean="0"/>
              <a:t>4. Открытие отделения 2-го этапа реабилитации  для больных с инфарктами миокарда и инсультами в период их стационарного отделения.</a:t>
            </a:r>
          </a:p>
          <a:p>
            <a:pPr marL="342900" indent="-342900" algn="just"/>
            <a:r>
              <a:rPr lang="ru-RU" sz="2400" dirty="0" smtClean="0"/>
              <a:t>5. Открытие межрайонного акушерского стационара 2-го уровня.</a:t>
            </a:r>
          </a:p>
        </p:txBody>
      </p:sp>
    </p:spTree>
  </p:cSld>
  <p:clrMapOvr>
    <a:masterClrMapping/>
  </p:clrMapOvr>
  <p:transition spd="med" advTm="5000">
    <p:cover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ChangeArrowheads="1"/>
          </p:cNvSpPr>
          <p:nvPr/>
        </p:nvSpPr>
        <p:spPr bwMode="auto">
          <a:xfrm>
            <a:off x="714348" y="663813"/>
            <a:ext cx="7715304" cy="41549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500" b="1" i="0" u="none" strike="noStrike" cap="none" normalizeH="0" baseline="0" dirty="0" smtClean="0">
              <a:ln>
                <a:noFill/>
              </a:ln>
              <a:solidFill>
                <a:srgbClr val="0A77D7"/>
              </a:solidFill>
              <a:effectLst/>
              <a:latin typeface="Roboto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rgbClr val="0A77D7"/>
              </a:solidFill>
              <a:effectLst/>
              <a:latin typeface="Roboto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43042" y="357167"/>
            <a:ext cx="600079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/>
            <a:r>
              <a:rPr lang="ru-RU" sz="3200" b="1" dirty="0" smtClean="0"/>
              <a:t>Вакансии</a:t>
            </a:r>
            <a:endParaRPr lang="ru-RU" sz="2400" b="1" dirty="0" smtClean="0"/>
          </a:p>
          <a:p>
            <a:pPr marL="342900" indent="-342900" algn="just"/>
            <a:endParaRPr lang="ru-RU" sz="2400" dirty="0" smtClean="0"/>
          </a:p>
          <a:p>
            <a:pPr marL="342900" indent="-342900" algn="just"/>
            <a:endParaRPr lang="ru-RU" sz="2400" dirty="0" smtClean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357157" y="928670"/>
          <a:ext cx="8286810" cy="5214973"/>
        </p:xfrm>
        <a:graphic>
          <a:graphicData uri="http://schemas.openxmlformats.org/drawingml/2006/table">
            <a:tbl>
              <a:tblPr/>
              <a:tblGrid>
                <a:gridCol w="263100"/>
                <a:gridCol w="1408799"/>
                <a:gridCol w="1599209"/>
                <a:gridCol w="998500"/>
                <a:gridCol w="1254913"/>
                <a:gridCol w="1578435"/>
                <a:gridCol w="1183854"/>
              </a:tblGrid>
              <a:tr h="1196515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>
                          <a:solidFill>
                            <a:srgbClr val="404243"/>
                          </a:solidFill>
                        </a:rPr>
                        <a:t>№ </a:t>
                      </a:r>
                      <a:r>
                        <a:rPr lang="ru-RU" sz="1400" b="1" dirty="0" err="1">
                          <a:solidFill>
                            <a:srgbClr val="404243"/>
                          </a:solidFill>
                        </a:rPr>
                        <a:t>пп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>
                          <a:solidFill>
                            <a:srgbClr val="404243"/>
                          </a:solidFill>
                        </a:rPr>
                        <a:t>Наименование врачебной должности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>
                          <a:solidFill>
                            <a:srgbClr val="404243"/>
                          </a:solidFill>
                        </a:rPr>
                        <a:t>Наименование структурного </a:t>
                      </a:r>
                      <a:r>
                        <a:rPr lang="ru-RU" sz="1400" b="1" dirty="0" smtClean="0">
                          <a:solidFill>
                            <a:srgbClr val="404243"/>
                          </a:solidFill>
                        </a:rPr>
                        <a:t>подразделения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>
                          <a:solidFill>
                            <a:srgbClr val="404243"/>
                          </a:solidFill>
                        </a:rPr>
                        <a:t>Уровень заработной платы, руб</a:t>
                      </a:r>
                      <a:endParaRPr lang="ru-RU" sz="140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>
                          <a:solidFill>
                            <a:srgbClr val="404243"/>
                          </a:solidFill>
                        </a:rPr>
                        <a:t>Размер подъемных выплат, руб.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>
                          <a:solidFill>
                            <a:srgbClr val="404243"/>
                          </a:solidFill>
                        </a:rPr>
                        <a:t>Предоставление жилого помещения</a:t>
                      </a:r>
                      <a:endParaRPr lang="ru-RU" sz="140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b="1" dirty="0">
                          <a:solidFill>
                            <a:srgbClr val="404243"/>
                          </a:solidFill>
                        </a:rPr>
                        <a:t>Статус вакансии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3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1.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Врач </a:t>
                      </a:r>
                      <a:br>
                        <a:rPr lang="ru-RU" sz="1400">
                          <a:solidFill>
                            <a:srgbClr val="404243"/>
                          </a:solidFill>
                        </a:rPr>
                      </a:br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травматолог-ортопед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Поликлиническое отделение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65000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-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-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Открытая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783753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 smtClean="0">
                          <a:solidFill>
                            <a:srgbClr val="404243"/>
                          </a:solidFill>
                        </a:rPr>
                        <a:t>2.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>
                          <a:solidFill>
                            <a:srgbClr val="404243"/>
                          </a:solidFill>
                        </a:rPr>
                        <a:t>Врач - педиатр участковый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Новоорловская участковая больница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60000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-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-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Открытая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09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 smtClean="0">
                          <a:solidFill>
                            <a:srgbClr val="404243"/>
                          </a:solidFill>
                        </a:rPr>
                        <a:t>3.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 smtClean="0">
                          <a:solidFill>
                            <a:srgbClr val="404243"/>
                          </a:solidFill>
                        </a:rPr>
                        <a:t>Врач-терапевт</a:t>
                      </a:r>
                      <a:r>
                        <a:rPr lang="ru-RU" sz="1400" baseline="0" dirty="0" smtClean="0">
                          <a:solidFill>
                            <a:srgbClr val="404243"/>
                          </a:solidFill>
                        </a:rPr>
                        <a:t> участковый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 smtClean="0">
                          <a:solidFill>
                            <a:srgbClr val="404243"/>
                          </a:solidFill>
                        </a:rPr>
                        <a:t>Поликлиническое отделение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60000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-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 smtClean="0">
                          <a:solidFill>
                            <a:srgbClr val="404243"/>
                          </a:solidFill>
                        </a:rPr>
                        <a:t>-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Открытая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960902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 smtClean="0">
                          <a:solidFill>
                            <a:srgbClr val="404243"/>
                          </a:solidFill>
                        </a:rPr>
                        <a:t>4.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>
                          <a:solidFill>
                            <a:srgbClr val="404243"/>
                          </a:solidFill>
                        </a:rPr>
                        <a:t>Врач обшей </a:t>
                      </a:r>
                      <a:r>
                        <a:rPr lang="ru-RU" sz="1400" dirty="0" smtClean="0">
                          <a:solidFill>
                            <a:srgbClr val="404243"/>
                          </a:solidFill>
                        </a:rPr>
                        <a:t>врач) практики (семейный 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 err="1" smtClean="0">
                          <a:solidFill>
                            <a:srgbClr val="404243"/>
                          </a:solidFill>
                        </a:rPr>
                        <a:t>Урда-Агинскаяврачебная</a:t>
                      </a:r>
                      <a:r>
                        <a:rPr lang="ru-RU" sz="1400" dirty="0" smtClean="0">
                          <a:solidFill>
                            <a:srgbClr val="404243"/>
                          </a:solidFill>
                        </a:rPr>
                        <a:t> </a:t>
                      </a:r>
                      <a:r>
                        <a:rPr lang="ru-RU" sz="1400" dirty="0">
                          <a:solidFill>
                            <a:srgbClr val="404243"/>
                          </a:solidFill>
                        </a:rPr>
                        <a:t>амбулатория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60000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-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>
                          <a:solidFill>
                            <a:srgbClr val="404243"/>
                          </a:solidFill>
                        </a:rPr>
                        <a:t>Жилой дом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>
                          <a:solidFill>
                            <a:srgbClr val="404243"/>
                          </a:solidFill>
                        </a:rPr>
                        <a:t>Открытая</a:t>
                      </a: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529148">
                <a:tc>
                  <a:txBody>
                    <a:bodyPr/>
                    <a:lstStyle/>
                    <a:p>
                      <a:pPr algn="ctr" fontAlgn="t"/>
                      <a:r>
                        <a:rPr lang="ru-RU" sz="1400" dirty="0" smtClean="0">
                          <a:solidFill>
                            <a:srgbClr val="404243"/>
                          </a:solidFill>
                        </a:rPr>
                        <a:t>5.</a:t>
                      </a:r>
                      <a:endParaRPr lang="ru-RU" sz="1400" dirty="0">
                        <a:solidFill>
                          <a:srgbClr val="404243"/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Врач-рентгенолог</a:t>
                      </a:r>
                      <a:endParaRPr lang="ru-RU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60000</a:t>
                      </a:r>
                      <a:endParaRPr lang="ru-RU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-</a:t>
                      </a:r>
                      <a:endParaRPr lang="ru-RU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solidFill>
                            <a:schemeClr val="tx2">
                              <a:lumMod val="90000"/>
                              <a:lumOff val="10000"/>
                            </a:schemeClr>
                          </a:solidFill>
                        </a:rPr>
                        <a:t>Открытая</a:t>
                      </a:r>
                      <a:endParaRPr lang="ru-RU" sz="1400" dirty="0">
                        <a:solidFill>
                          <a:schemeClr val="tx2">
                            <a:lumMod val="90000"/>
                            <a:lumOff val="10000"/>
                          </a:schemeClr>
                        </a:solidFill>
                      </a:endParaRPr>
                    </a:p>
                  </a:txBody>
                  <a:tcPr marL="8355" marR="8355" marT="8355" marB="8355">
                    <a:lnL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D8D8D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 advTm="5000">
    <p:cover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3087.JPG"/>
          <p:cNvPicPr>
            <a:picLocks noChangeAspect="1"/>
          </p:cNvPicPr>
          <p:nvPr/>
        </p:nvPicPr>
        <p:blipFill>
          <a:blip r:embed="rId2" cstate="print"/>
          <a:srcRect l="5172" t="2299" r="3448" b="17241"/>
          <a:stretch>
            <a:fillRect/>
          </a:stretch>
        </p:blipFill>
        <p:spPr>
          <a:xfrm>
            <a:off x="857224" y="1214422"/>
            <a:ext cx="7572428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785938" y="500063"/>
            <a:ext cx="5929312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Ветераны здравоохранения</a:t>
            </a:r>
          </a:p>
        </p:txBody>
      </p:sp>
      <p:sp>
        <p:nvSpPr>
          <p:cNvPr id="25604" name="TextBox 4"/>
          <p:cNvSpPr txBox="1">
            <a:spLocks noChangeArrowheads="1"/>
          </p:cNvSpPr>
          <p:nvPr/>
        </p:nvSpPr>
        <p:spPr bwMode="auto">
          <a:xfrm>
            <a:off x="1000125" y="5786438"/>
            <a:ext cx="1873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FF0000"/>
                </a:solidFill>
                <a:latin typeface="Arial Black" pitchFamily="34" charset="0"/>
              </a:rPr>
              <a:t>6 мая 2015 г.</a:t>
            </a:r>
          </a:p>
        </p:txBody>
      </p:sp>
      <p:sp>
        <p:nvSpPr>
          <p:cNvPr id="25605" name="TextBox 5"/>
          <p:cNvSpPr txBox="1">
            <a:spLocks noChangeArrowheads="1"/>
          </p:cNvSpPr>
          <p:nvPr/>
        </p:nvSpPr>
        <p:spPr bwMode="auto">
          <a:xfrm>
            <a:off x="6143625" y="5786438"/>
            <a:ext cx="2244725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1F0395"/>
                </a:solidFill>
                <a:latin typeface="Arial Black" pitchFamily="34" charset="0"/>
              </a:rPr>
              <a:t>Конференц-зал</a:t>
            </a:r>
          </a:p>
        </p:txBody>
      </p:sp>
    </p:spTree>
  </p:cSld>
  <p:clrMapOvr>
    <a:masterClrMapping/>
  </p:clrMapOvr>
  <p:transition spd="med" advTm="5000">
    <p:cover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фот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7158" y="1643050"/>
            <a:ext cx="8486312" cy="44354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8625" y="428625"/>
            <a:ext cx="8286750" cy="523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70 лет </a:t>
            </a:r>
            <a:r>
              <a:rPr lang="ru-RU" sz="2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Великой Победе!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282825" y="1071563"/>
            <a:ext cx="453866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Хор медицинских работников</a:t>
            </a:r>
          </a:p>
        </p:txBody>
      </p:sp>
      <p:sp>
        <p:nvSpPr>
          <p:cNvPr id="26629" name="TextBox 4"/>
          <p:cNvSpPr txBox="1">
            <a:spLocks noChangeArrowheads="1"/>
          </p:cNvSpPr>
          <p:nvPr/>
        </p:nvSpPr>
        <p:spPr bwMode="auto">
          <a:xfrm>
            <a:off x="1000125" y="6072188"/>
            <a:ext cx="1873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1F0395"/>
                </a:solidFill>
                <a:latin typeface="Arial Black" pitchFamily="34" charset="0"/>
              </a:rPr>
              <a:t>9 мая 2015 г.</a:t>
            </a:r>
          </a:p>
        </p:txBody>
      </p:sp>
      <p:sp>
        <p:nvSpPr>
          <p:cNvPr id="26630" name="TextBox 5"/>
          <p:cNvSpPr txBox="1">
            <a:spLocks noChangeArrowheads="1"/>
          </p:cNvSpPr>
          <p:nvPr/>
        </p:nvSpPr>
        <p:spPr bwMode="auto">
          <a:xfrm>
            <a:off x="4071938" y="6072188"/>
            <a:ext cx="47386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1F0395"/>
                </a:solidFill>
                <a:latin typeface="Arial Black" pitchFamily="34" charset="0"/>
              </a:rPr>
              <a:t>Центральная площадь п. Агинское</a:t>
            </a:r>
          </a:p>
        </p:txBody>
      </p:sp>
    </p:spTree>
  </p:cSld>
  <p:clrMapOvr>
    <a:masterClrMapping/>
  </p:clrMapOvr>
  <p:transition spd="med" advTm="5000">
    <p:cover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IMG_0161.JPG"/>
          <p:cNvPicPr>
            <a:picLocks noChangeAspect="1"/>
          </p:cNvPicPr>
          <p:nvPr/>
        </p:nvPicPr>
        <p:blipFill>
          <a:blip r:embed="rId2" cstate="print"/>
          <a:srcRect l="5469" t="11328" r="7812" b="6640"/>
          <a:stretch>
            <a:fillRect/>
          </a:stretch>
        </p:blipFill>
        <p:spPr>
          <a:xfrm>
            <a:off x="642910" y="1142984"/>
            <a:ext cx="7929618" cy="5000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1071563" y="571500"/>
            <a:ext cx="72485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Творческий коллектив Агинской окружной больницы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652" name="TextBox 6"/>
          <p:cNvSpPr txBox="1">
            <a:spLocks noChangeArrowheads="1"/>
          </p:cNvSpPr>
          <p:nvPr/>
        </p:nvSpPr>
        <p:spPr bwMode="auto">
          <a:xfrm>
            <a:off x="714375" y="6000750"/>
            <a:ext cx="22304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1F0395"/>
                </a:solidFill>
                <a:latin typeface="Arial Black" pitchFamily="34" charset="0"/>
              </a:rPr>
              <a:t>19 июня 2015 г.</a:t>
            </a:r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5857875" y="6000750"/>
            <a:ext cx="24463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1F0395"/>
                </a:solidFill>
                <a:latin typeface="Arial Black" pitchFamily="34" charset="0"/>
              </a:rPr>
              <a:t>ГКЗ «Амар сайн»</a:t>
            </a:r>
          </a:p>
        </p:txBody>
      </p:sp>
    </p:spTree>
  </p:cSld>
  <p:clrMapOvr>
    <a:masterClrMapping/>
  </p:clrMapOvr>
  <p:transition spd="med" advTm="5000">
    <p:cover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D:\БАТОЖАРГАЛОВА Ц.Ц\1\документы к юбилею 95 лет АОБ\Фото конференции к 95-юбилею 2016\IMG_933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714488"/>
            <a:ext cx="3571900" cy="23812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428625" y="285750"/>
            <a:ext cx="8358188" cy="166211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Научно-практическая конференция,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посвященная 95-летию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Агинской окружной больницы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b="1" spc="50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53251" name="Picture 3" descr="D:\БАТОЖАРГАЛОВА Ц.Ц\1\документы к юбилею 95 лет АОБ\Фото конференции к 95-юбилею 2016\IMG_932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714488"/>
            <a:ext cx="353618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2" name="Picture 4" descr="D:\БАТОЖАРГАЛОВА Ц.Ц\1\документы к юбилею 95 лет АОБ\Фото конференции к 95-юбилею 2016\IMG_939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48" y="4143380"/>
            <a:ext cx="3429023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3253" name="Picture 5" descr="D:\БАТОЖАРГАЛОВА Ц.Ц\1\документы к юбилею 95 лет АОБ\Фото конференции к 95-юбилею 2016\IMG_936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4143380"/>
            <a:ext cx="3429024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8679" name="Прямоугольник 6"/>
          <p:cNvSpPr>
            <a:spLocks noChangeArrowheads="1"/>
          </p:cNvSpPr>
          <p:nvPr/>
        </p:nvSpPr>
        <p:spPr bwMode="auto">
          <a:xfrm>
            <a:off x="2960688" y="3857625"/>
            <a:ext cx="312896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>
                <a:solidFill>
                  <a:srgbClr val="FF0000"/>
                </a:solidFill>
                <a:latin typeface="Arial Black" pitchFamily="34" charset="0"/>
              </a:rPr>
              <a:t>10 ноября 2016 года</a:t>
            </a:r>
          </a:p>
        </p:txBody>
      </p:sp>
    </p:spTree>
  </p:cSld>
  <p:clrMapOvr>
    <a:masterClrMapping/>
  </p:clrMapOvr>
  <p:transition spd="med" advTm="5000">
    <p:cover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D:\БАТОЖАРГАЛОВА Ц.Ц\1\документы Батожаргаловой\ФОТО\шествие к 80летию АБО\IMG_59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7688" y="3357563"/>
            <a:ext cx="4357687" cy="290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357188" y="1000125"/>
            <a:ext cx="3857625" cy="25542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На шествии трудовых коллективов на праздничном мероприятии, посвященном</a:t>
            </a:r>
          </a:p>
          <a:p>
            <a:pPr algn="ctr">
              <a:defRPr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80-летию </a:t>
            </a:r>
          </a:p>
          <a:p>
            <a:pPr algn="ctr">
              <a:defRPr/>
            </a:pPr>
            <a:r>
              <a:rPr lang="ru-RU" sz="200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  <a:cs typeface="Arial" pitchFamily="34" charset="0"/>
              </a:rPr>
              <a:t>Агинского Бурятского округа</a:t>
            </a:r>
            <a:endParaRPr lang="ru-RU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700" name="Прямоугольник 3"/>
          <p:cNvSpPr>
            <a:spLocks noChangeArrowheads="1"/>
          </p:cNvSpPr>
          <p:nvPr/>
        </p:nvSpPr>
        <p:spPr bwMode="auto">
          <a:xfrm>
            <a:off x="1000125" y="4929188"/>
            <a:ext cx="271938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rgbClr val="1F0395"/>
                </a:solidFill>
                <a:latin typeface="Arial Black" pitchFamily="34" charset="0"/>
              </a:rPr>
              <a:t>30 сентября 2017 г.</a:t>
            </a:r>
          </a:p>
        </p:txBody>
      </p:sp>
      <p:pic>
        <p:nvPicPr>
          <p:cNvPr id="61443" name="Picture 3" descr="D:\БАТОЖАРГАЛОВА Ц.Ц\1\документы Батожаргаловой\ФОТО\шествие к 80летию АБО\IMG_59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57166"/>
            <a:ext cx="4357718" cy="2905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702" name="Прямоугольник 5"/>
          <p:cNvSpPr>
            <a:spLocks noChangeArrowheads="1"/>
          </p:cNvSpPr>
          <p:nvPr/>
        </p:nvSpPr>
        <p:spPr bwMode="auto">
          <a:xfrm>
            <a:off x="357188" y="5572125"/>
            <a:ext cx="3929062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>
                <a:solidFill>
                  <a:srgbClr val="1F0395"/>
                </a:solidFill>
                <a:latin typeface="Arial Black" pitchFamily="34" charset="0"/>
              </a:rPr>
              <a:t>Центральный стадион</a:t>
            </a:r>
          </a:p>
          <a:p>
            <a:pPr algn="ctr"/>
            <a:r>
              <a:rPr lang="ru-RU">
                <a:solidFill>
                  <a:srgbClr val="1F0395"/>
                </a:solidFill>
                <a:latin typeface="Arial Black" pitchFamily="34" charset="0"/>
              </a:rPr>
              <a:t> п. Агинское</a:t>
            </a:r>
          </a:p>
        </p:txBody>
      </p:sp>
    </p:spTree>
  </p:cSld>
  <p:clrMapOvr>
    <a:masterClrMapping/>
  </p:clrMapOvr>
  <p:transition spd="med" advTm="5000">
    <p:cover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7" name="Picture 7" descr="W:\АДМИНИСТРАЦИЯ\Отдел кадров\Дари\Фото вакансии\vibe23r ima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607431"/>
            <a:ext cx="3929090" cy="28485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8" name="Picture 8" descr="W:\АДМИНИСТРАЦИЯ\Отдел кадров\Дари\Фото вакансии\123viber imag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2000240"/>
            <a:ext cx="3929090" cy="33741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9" name="Picture 9" descr="W:\АДМИНИСТРАЦИЯ\Отдел кадров\Дари\Фото вакансии\11viber ima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3438" y="214290"/>
            <a:ext cx="3612723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366" name="Picture 6" descr="W:\АДМИНИСТРАЦИЯ\Отдел кадров\Дари\Фото вакансии\viber im33a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5720" y="214290"/>
            <a:ext cx="3929090" cy="28485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726" name="Прямоугольник 6"/>
          <p:cNvSpPr>
            <a:spLocks noChangeArrowheads="1"/>
          </p:cNvSpPr>
          <p:nvPr/>
        </p:nvSpPr>
        <p:spPr bwMode="auto">
          <a:xfrm>
            <a:off x="0" y="5357813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algn="ctr"/>
            <a:r>
              <a:rPr lang="ru-RU" sz="2400" i="1">
                <a:solidFill>
                  <a:srgbClr val="FF0000"/>
                </a:solidFill>
                <a:latin typeface="Arial Black" pitchFamily="34" charset="0"/>
              </a:rPr>
              <a:t>Краевой конкурс «Муза милосердия» - 2018г.</a:t>
            </a:r>
          </a:p>
          <a:p>
            <a:pPr marL="285750" indent="-285750" algn="ctr"/>
            <a:r>
              <a:rPr lang="ru-RU" sz="2400" i="1">
                <a:solidFill>
                  <a:srgbClr val="003399"/>
                </a:solidFill>
                <a:latin typeface="Arial Black" pitchFamily="34" charset="0"/>
              </a:rPr>
              <a:t>1 место –</a:t>
            </a:r>
          </a:p>
          <a:p>
            <a:pPr marL="285750" indent="-285750" algn="ctr"/>
            <a:r>
              <a:rPr lang="ru-RU" sz="2400" i="1">
                <a:solidFill>
                  <a:srgbClr val="003399"/>
                </a:solidFill>
                <a:latin typeface="Arial Black" pitchFamily="34" charset="0"/>
              </a:rPr>
              <a:t> ГАУЗ «Агинская окружная больница»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5257562"/>
            <a:ext cx="9144000" cy="1600438"/>
          </a:xfrm>
          <a:prstGeom prst="rect">
            <a:avLst/>
          </a:prstGeom>
          <a:solidFill>
            <a:srgbClr val="0070C0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Ежегодный турнир по баскетболу среди медицинских работников Агинского Бурятского округа в честь праздника «</a:t>
            </a:r>
            <a:r>
              <a:rPr lang="ru-RU" sz="20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Сагаалган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»</a:t>
            </a:r>
          </a:p>
          <a:p>
            <a:pPr algn="ctr">
              <a:defRPr/>
            </a:pP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Чемпионат по легкой атлетике Агинского Бурятского окру</a:t>
            </a:r>
            <a:r>
              <a:rPr lang="ru-RU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га на призы ГАУЗ «АОБ»</a:t>
            </a: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3" y="333375"/>
            <a:ext cx="321468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313" y="2762250"/>
            <a:ext cx="3535362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 descr="\\Zhargal\баскет 2017\IMG_139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8" y="333375"/>
            <a:ext cx="2465387" cy="16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4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38538" y="1905000"/>
            <a:ext cx="2890837" cy="192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Рисунок 10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29388" y="1976094"/>
            <a:ext cx="2500330" cy="1785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E:\Фотоатлетика2017\101MSDCF\101MSDCF\IMG_5312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333020"/>
            <a:ext cx="2928958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2777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43625" y="3405188"/>
            <a:ext cx="2713038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8" name="Picture 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57625" y="3690938"/>
            <a:ext cx="2357438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http://r.zbp.ru/630x420/e3/36e223.20qekz.5jwi.p0.go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428604"/>
            <a:ext cx="8572559" cy="5572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524420" y="5786454"/>
            <a:ext cx="6280565" cy="646331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  <a:reflection blurRad="6350" stA="55000" endA="50" endPos="85000" dist="60007" dir="5400000" sy="-100000" algn="bl" rotWithShape="0"/>
                </a:effectLst>
                <a:cs typeface="Arial" pitchFamily="34" charset="0"/>
              </a:rPr>
              <a:t>Благодарим за внимание!</a:t>
            </a:r>
          </a:p>
        </p:txBody>
      </p:sp>
    </p:spTree>
  </p:cSld>
  <p:clrMapOvr>
    <a:masterClrMapping/>
  </p:clrMapOvr>
  <p:transition spd="med" advClick="0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214313" y="655638"/>
            <a:ext cx="8605837" cy="5478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Главный врач </a:t>
            </a:r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</a:rPr>
              <a:t>Ульзутуев </a:t>
            </a:r>
            <a:r>
              <a:rPr lang="ru-RU" sz="2000" b="1" dirty="0" err="1" smtClean="0">
                <a:solidFill>
                  <a:srgbClr val="002060"/>
                </a:solidFill>
                <a:latin typeface="Verdana" pitchFamily="34" charset="0"/>
              </a:rPr>
              <a:t>Дамдин</a:t>
            </a:r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Verdana" pitchFamily="34" charset="0"/>
              </a:rPr>
              <a:t>Батоевич</a:t>
            </a:r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</a:rPr>
              <a:t>, </a:t>
            </a:r>
            <a:endParaRPr lang="ru-RU" sz="2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тел-факс</a:t>
            </a:r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(30239) 34198</a:t>
            </a:r>
          </a:p>
          <a:p>
            <a:pPr algn="ctr"/>
            <a:endParaRPr lang="ru-RU" sz="2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/>
            <a:endParaRPr lang="ru-RU" sz="1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Зам. главного врача по лечебной работе </a:t>
            </a:r>
          </a:p>
          <a:p>
            <a:pPr algn="ctr" eaLnBrk="0" hangingPunct="0"/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Будаева</a:t>
            </a:r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Цыпылма</a:t>
            </a:r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Бадмаевна</a:t>
            </a:r>
            <a:endParaRPr lang="ru-RU" sz="2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тел-факс</a:t>
            </a:r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(30239) 34818</a:t>
            </a:r>
          </a:p>
          <a:p>
            <a:pPr algn="ctr" eaLnBrk="0" hangingPunct="0"/>
            <a:endParaRPr lang="ru-RU" sz="1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Зам. главного врача по </a:t>
            </a:r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оргметодработе</a:t>
            </a:r>
            <a:endParaRPr lang="ru-RU" sz="2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 dirty="0" err="1" smtClean="0">
                <a:solidFill>
                  <a:srgbClr val="002060"/>
                </a:solidFill>
                <a:latin typeface="Verdana" pitchFamily="34" charset="0"/>
              </a:rPr>
              <a:t>Дугарова</a:t>
            </a:r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Verdana" pitchFamily="34" charset="0"/>
              </a:rPr>
              <a:t>Чимит</a:t>
            </a:r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  <a:latin typeface="Verdana" pitchFamily="34" charset="0"/>
              </a:rPr>
              <a:t>Баировна</a:t>
            </a:r>
            <a:r>
              <a:rPr lang="ru-RU" sz="2000" b="1" dirty="0" smtClean="0">
                <a:solidFill>
                  <a:srgbClr val="002060"/>
                </a:solidFill>
                <a:latin typeface="Verdana" pitchFamily="34" charset="0"/>
              </a:rPr>
              <a:t>,</a:t>
            </a:r>
            <a:endParaRPr lang="ru-RU" sz="2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тел-факс</a:t>
            </a:r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(30239) 34023</a:t>
            </a:r>
          </a:p>
          <a:p>
            <a:pPr algn="ctr" eaLnBrk="0" hangingPunct="0"/>
            <a:endParaRPr lang="ru-RU" sz="1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Зам. главного врача по </a:t>
            </a:r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амб-поликлинической</a:t>
            </a:r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работе </a:t>
            </a:r>
          </a:p>
          <a:p>
            <a:pPr algn="ctr" eaLnBrk="0" hangingPunct="0"/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Дондоков</a:t>
            </a:r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Саян </a:t>
            </a:r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Галсанович</a:t>
            </a:r>
            <a:endParaRPr lang="ru-RU" sz="2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</a:t>
            </a:r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тел-факс</a:t>
            </a:r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(30239) 34241</a:t>
            </a:r>
          </a:p>
          <a:p>
            <a:pPr algn="ctr" eaLnBrk="0" hangingPunct="0"/>
            <a:endParaRPr lang="ru-RU" sz="1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Начальник отдела кадров </a:t>
            </a:r>
          </a:p>
          <a:p>
            <a:pPr algn="ctr" eaLnBrk="0" hangingPunct="0"/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Эрдынеева</a:t>
            </a:r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 Дари </a:t>
            </a:r>
            <a:r>
              <a:rPr lang="ru-RU" sz="2000" b="1" dirty="0" err="1">
                <a:solidFill>
                  <a:srgbClr val="002060"/>
                </a:solidFill>
                <a:latin typeface="Verdana" pitchFamily="34" charset="0"/>
              </a:rPr>
              <a:t>Батожаргаловна</a:t>
            </a:r>
            <a:endParaRPr lang="ru-RU" sz="2000" b="1" dirty="0">
              <a:solidFill>
                <a:srgbClr val="002060"/>
              </a:solidFill>
              <a:latin typeface="Verdana" pitchFamily="34" charset="0"/>
            </a:endParaRPr>
          </a:p>
          <a:p>
            <a:pPr algn="ctr" eaLnBrk="0" hangingPunct="0"/>
            <a:r>
              <a:rPr lang="ru-RU" sz="2000" b="1" dirty="0">
                <a:solidFill>
                  <a:srgbClr val="002060"/>
                </a:solidFill>
                <a:latin typeface="Verdana" pitchFamily="34" charset="0"/>
              </a:rPr>
              <a:t>тел. (30239) 34818-136</a:t>
            </a:r>
            <a:endParaRPr lang="ru-RU" sz="3200" b="1" dirty="0">
              <a:solidFill>
                <a:srgbClr val="002060"/>
              </a:solidFill>
              <a:latin typeface="Verdana" pitchFamily="34" charset="0"/>
            </a:endParaRPr>
          </a:p>
        </p:txBody>
      </p:sp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"/>
          <p:cNvSpPr>
            <a:spLocks noChangeArrowheads="1"/>
          </p:cNvSpPr>
          <p:nvPr/>
        </p:nvSpPr>
        <p:spPr bwMode="auto">
          <a:xfrm>
            <a:off x="285750" y="581025"/>
            <a:ext cx="86058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Медицинские кадры</a:t>
            </a: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357188" y="3582988"/>
            <a:ext cx="8605837" cy="286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В настоящее время в ГАУЗ «Агинская окружная больница» трудится 602 человек, из них 105 врачей, 285 среднего медицинского персонала.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78,7% врачей и 79,2% среднего медицинского персонала от числа подлежащих аттестованы на соответствующие квалификационные категории.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v"/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Уровень сертификации врачей составляет 100%, среднего медицинского персонала – 99,8%.</a:t>
            </a:r>
          </a:p>
        </p:txBody>
      </p:sp>
      <p:pic>
        <p:nvPicPr>
          <p:cNvPr id="4" name="Рисунок 3" descr="IMG_7197.JPG"/>
          <p:cNvPicPr>
            <a:picLocks noChangeAspect="1"/>
          </p:cNvPicPr>
          <p:nvPr/>
        </p:nvPicPr>
        <p:blipFill>
          <a:blip r:embed="rId2" cstate="screen"/>
          <a:srcRect r="2426" b="8923"/>
          <a:stretch>
            <a:fillRect/>
          </a:stretch>
        </p:blipFill>
        <p:spPr>
          <a:xfrm>
            <a:off x="428596" y="500042"/>
            <a:ext cx="8280919" cy="3037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БАТОЖАРГАЛОВА Ц.Ц\1\документы к юбилею 90 лет АОБ\Фотографии к 90 лет\2011-07-19 сканиров фото к 90 лет\Поликлиника\Scan3002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285728"/>
            <a:ext cx="8600848" cy="6192688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pic>
        <p:nvPicPr>
          <p:cNvPr id="24579" name="Picture 3" descr="C:\БАТОЖАРГАЛОВА Ц.Ц\1\фото к 80-летию АОБ\репродукция\открытие ленточк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3570" y="357166"/>
            <a:ext cx="319367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548680"/>
            <a:ext cx="5929322" cy="2677656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Поликлиника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на 370 посещений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 в смену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Прием ведется по 17 клиническим специальностям</a:t>
            </a:r>
          </a:p>
        </p:txBody>
      </p:sp>
      <p:pic>
        <p:nvPicPr>
          <p:cNvPr id="17414" name="Picture 6" descr="C:\БАТОЖАРГАЛОВА Ц.Ц\1\документы Батожаргаловой\ФОТО\ФОТО 85 ЛЕТ\отобранные фотографии Машечко\22-коридор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321112"/>
            <a:ext cx="2952328" cy="2095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5786446" y="2571744"/>
            <a:ext cx="3000396" cy="1200329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Здание сдано в эксплуатацию в 2006 году</a:t>
            </a:r>
          </a:p>
        </p:txBody>
      </p:sp>
      <p:pic>
        <p:nvPicPr>
          <p:cNvPr id="10" name="Picture 3" descr="W:\АДМИНИСТРАЦИЯ\Отдел кадров\Дари\Фото вакансии\наставник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86380" y="3929066"/>
            <a:ext cx="3357617" cy="25182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0" name="Picture 6" descr="D:\БАТОЖАРГАЛОВА Ц.Ц\1\документы Батожаргаловой\ФОТО\рентгенкабинет\DSC0185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15074" y="2357430"/>
            <a:ext cx="2571736" cy="19288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9" name="Picture 5" descr="D:\БАТОЖАРГАЛОВА Ц.Ц\1\документы Батожаргаловой\ФОТО\рентгенкабинет\2016\DSC070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642918"/>
            <a:ext cx="4143719" cy="2758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8" name="Picture 4" descr="D:\БАТОЖАРГАЛОВА Ц.Ц\1\документы Батожаргаловой\ФОТО\ФД\IMG_133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7884" y="4429132"/>
            <a:ext cx="3036083" cy="20240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7" name="Picture 3" descr="D:\БАТОЖАРГАЛОВА Ц.Ц\1\документы Батожаргаловой\ФОТО\КБ 3 Центр амб реабилитации 2017г\IMG_21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V="1">
            <a:off x="357158" y="4357694"/>
            <a:ext cx="2857488" cy="2143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Прямоугольник 1"/>
          <p:cNvSpPr/>
          <p:nvPr/>
        </p:nvSpPr>
        <p:spPr>
          <a:xfrm>
            <a:off x="357188" y="214313"/>
            <a:ext cx="8572500" cy="75104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Диагностические возможности ГУЗ «АОБ»</a:t>
            </a: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r">
              <a:buFont typeface="Wingdings" pitchFamily="2" charset="2"/>
              <a:buChar char="Ø"/>
              <a:defRPr/>
            </a:pP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Лучевая диагностика:</a:t>
            </a:r>
          </a:p>
          <a:p>
            <a:pPr algn="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флюорография</a:t>
            </a:r>
          </a:p>
          <a:p>
            <a:pPr algn="r">
              <a:defRPr/>
            </a:pPr>
            <a:r>
              <a:rPr lang="ru-RU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рентгенотомография</a:t>
            </a:r>
            <a:endParaRPr lang="ru-RU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рентгеноскопия</a:t>
            </a:r>
          </a:p>
          <a:p>
            <a:pPr algn="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компьютерная томография</a:t>
            </a:r>
          </a:p>
          <a:p>
            <a:pPr algn="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маммография</a:t>
            </a:r>
            <a:endParaRPr lang="ru-RU" sz="2000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Функциональная диагностика: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электрокардиография </a:t>
            </a:r>
          </a:p>
          <a:p>
            <a:pPr algn="ctr">
              <a:defRPr/>
            </a:pPr>
            <a:r>
              <a:rPr lang="ru-RU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эхокардиография</a:t>
            </a: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 с </a:t>
            </a:r>
            <a:r>
              <a:rPr lang="ru-RU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допплером</a:t>
            </a:r>
            <a:endParaRPr lang="ru-RU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ru-RU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холтер</a:t>
            </a: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 ЭКГ и ритма сердца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электроэнцефалография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спирография</a:t>
            </a:r>
          </a:p>
          <a:p>
            <a:pPr algn="ctr">
              <a:defRPr/>
            </a:pPr>
            <a:r>
              <a:rPr lang="ru-RU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нейросонография</a:t>
            </a:r>
            <a:endParaRPr lang="ru-RU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ru-RU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эховазография</a:t>
            </a:r>
            <a:endParaRPr lang="ru-RU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214313"/>
            <a:ext cx="8643938" cy="372409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Диагностические возможности ГУЗ «АОБ»</a:t>
            </a:r>
          </a:p>
          <a:p>
            <a:pPr algn="ctr">
              <a:buFont typeface="Wingdings" pitchFamily="2" charset="2"/>
              <a:buChar char="Ø"/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buFont typeface="Wingdings" pitchFamily="2" charset="2"/>
              <a:buChar char="Ø"/>
              <a:defRPr/>
            </a:pP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Эндоскопическая диагностика</a:t>
            </a:r>
          </a:p>
          <a:p>
            <a:pPr algn="ctr">
              <a:defRPr/>
            </a:pPr>
            <a:r>
              <a:rPr lang="ru-RU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фиброгастроскопия</a:t>
            </a:r>
            <a:endParaRPr lang="ru-RU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ru-RU" b="1" spc="50" dirty="0" err="1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колоноскопия</a:t>
            </a:r>
            <a:r>
              <a:rPr lang="ru-RU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, бронхоскопия</a:t>
            </a:r>
            <a:endParaRPr lang="ru-RU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     </a:t>
            </a:r>
            <a:r>
              <a:rPr lang="ru-RU" b="1" spc="50" dirty="0" err="1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гистероскопия</a:t>
            </a:r>
            <a:endParaRPr lang="ru-RU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r>
              <a:rPr lang="ru-RU" b="1" spc="50" dirty="0" smtClean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 </a:t>
            </a: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Arial" pitchFamily="34" charset="0"/>
              </a:rPr>
              <a:t>цистоскопия, ректоскопия</a:t>
            </a: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  <a:p>
            <a:pPr algn="ctr">
              <a:defRPr/>
            </a:pP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143125" y="2643188"/>
            <a:ext cx="4929188" cy="20923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Ультразвуковая диагностика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органов брюшной полости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малого таза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щитовидной железы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плода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молочной железы</a:t>
            </a:r>
          </a:p>
          <a:p>
            <a:pPr algn="ctr">
              <a:defRPr/>
            </a:pPr>
            <a:r>
              <a:rPr lang="ru-RU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брахиоцефальных</a:t>
            </a: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 сосудов</a:t>
            </a:r>
            <a:endParaRPr lang="ru-RU" sz="2000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643063" y="4857750"/>
            <a:ext cx="6072187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buFont typeface="Wingdings" pitchFamily="2" charset="2"/>
              <a:buChar char="Ø"/>
              <a:defRPr/>
            </a:pPr>
            <a:r>
              <a:rPr lang="ru-RU" sz="2000" b="1" spc="50" dirty="0">
                <a:ln w="11430"/>
                <a:solidFill>
                  <a:srgbClr val="C0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Лабораторная диагностика</a:t>
            </a: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клинико-диагностическая</a:t>
            </a:r>
          </a:p>
          <a:p>
            <a:pPr algn="ctr">
              <a:defRPr/>
            </a:pPr>
            <a:r>
              <a:rPr lang="ru-RU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ИФА-лаборатория</a:t>
            </a:r>
            <a:endParaRPr lang="ru-RU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  <a:cs typeface="Arial" pitchFamily="34" charset="0"/>
            </a:endParaRPr>
          </a:p>
          <a:p>
            <a:pPr algn="ctr">
              <a:defRPr/>
            </a:pPr>
            <a:r>
              <a:rPr lang="ru-RU" b="1" spc="50" dirty="0" err="1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ПЦР-лаборатория</a:t>
            </a:r>
            <a:endParaRPr lang="ru-RU" b="1" spc="50" dirty="0">
              <a:ln w="11430"/>
              <a:solidFill>
                <a:srgbClr val="003399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  <a:cs typeface="Arial" pitchFamily="34" charset="0"/>
            </a:endParaRPr>
          </a:p>
          <a:p>
            <a:pPr algn="ctr">
              <a:defRPr/>
            </a:pPr>
            <a:r>
              <a:rPr lang="ru-RU" b="1" spc="50" dirty="0">
                <a:ln w="11430"/>
                <a:solidFill>
                  <a:srgbClr val="003399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Verdana"/>
                <a:cs typeface="Arial" pitchFamily="34" charset="0"/>
              </a:rPr>
              <a:t>микробиологическая лаборатория</a:t>
            </a:r>
            <a:endParaRPr lang="ru-RU" b="1" spc="50" dirty="0">
              <a:ln w="11430"/>
              <a:solidFill>
                <a:srgbClr val="C0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Verdana"/>
              <a:cs typeface="Arial" pitchFamily="34" charset="0"/>
            </a:endParaRPr>
          </a:p>
        </p:txBody>
      </p:sp>
      <p:pic>
        <p:nvPicPr>
          <p:cNvPr id="5" name="Picture 1" descr="D:\БАТОЖАРГАЛОВА Ц.Ц\1\документы Батожаргаловой\ФОТО\Фотографии к 90 лет\АОБ фото Доржиева С.Д. июль 2011г\КДЛ июль 2011г\f 28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4071942"/>
            <a:ext cx="1571636" cy="23637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4" name="Picture 6" descr="D:\БАТОЖАРГАЛОВА Ц.Ц\1\документы Батожаргаловой\ФОТО\ФД\20181116_0902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928670"/>
            <a:ext cx="1527979" cy="3143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5" name="Picture 7" descr="D:\БАТОЖАРГАЛОВА Ц.Ц\1\документы Батожаргаловой\ФОТО\ФД\20181115_16362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00892" y="3500438"/>
            <a:ext cx="1928826" cy="3183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296" name="Picture 8" descr="D:\БАТОЖАРГАЛОВА Ц.Ц\1\документы Батожаргаловой\ФОТО\85 ЛЕТ АОБ\отобранные фотографии Машечко\30-кабинет кислотность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90977" y="928670"/>
            <a:ext cx="2267302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БАТОЖАРГАЛОВА Ц.Ц\1\документы к юбилею 90 лет АОБ\Фотографии к 90 лет\Фотографии к книге на печать\Доп фото к книге от 08.08.2011г\Здание акушерского отделения, август 2011г..jpg"/>
          <p:cNvPicPr>
            <a:picLocks noChangeAspect="1" noChangeArrowheads="1"/>
          </p:cNvPicPr>
          <p:nvPr/>
        </p:nvPicPr>
        <p:blipFill>
          <a:blip r:embed="rId3" cstate="print"/>
          <a:srcRect t="14752" b="-2000"/>
          <a:stretch>
            <a:fillRect/>
          </a:stretch>
        </p:blipFill>
        <p:spPr bwMode="auto">
          <a:xfrm>
            <a:off x="395536" y="404664"/>
            <a:ext cx="8424936" cy="4079378"/>
          </a:xfrm>
          <a:prstGeom prst="rect">
            <a:avLst/>
          </a:prstGeom>
          <a:ln>
            <a:noFill/>
          </a:ln>
          <a:effectLst>
            <a:glow rad="228600">
              <a:schemeClr val="accent4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547664" y="1988840"/>
            <a:ext cx="6552728" cy="156966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200" b="1" spc="50" dirty="0">
              <a:ln w="11430"/>
              <a:solidFill>
                <a:srgbClr val="CC0066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+mn-lt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Родильное отделение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50" dirty="0">
                <a:ln w="11430"/>
                <a:solidFill>
                  <a:srgbClr val="CC0066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на 10 коек</a:t>
            </a:r>
          </a:p>
        </p:txBody>
      </p:sp>
      <p:pic>
        <p:nvPicPr>
          <p:cNvPr id="5123" name="Picture 3" descr="C:\Users\User\Documents\Дашиевой Ц.Ц\торжественное !!!\Торжеств.собрание\документы к юбилею 90 лет АОБ\Фотографии к 90 лет\2011-07-19 сканиров фото к 90 лет\фото 2007 г. Лубсандоржиев\P606255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509120"/>
            <a:ext cx="2952328" cy="2059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12" descr="C:\Documents and Settings\Admin\Рабочий стол\приезд Наговицына\SPA52190.JPG"/>
          <p:cNvPicPr>
            <a:picLocks noChangeAspect="1" noChangeArrowheads="1"/>
          </p:cNvPicPr>
          <p:nvPr/>
        </p:nvPicPr>
        <p:blipFill>
          <a:blip r:embed="rId5" cstate="print"/>
          <a:srcRect t="29095"/>
          <a:stretch>
            <a:fillRect/>
          </a:stretch>
        </p:blipFill>
        <p:spPr bwMode="auto">
          <a:xfrm>
            <a:off x="6228184" y="404664"/>
            <a:ext cx="2559190" cy="158417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7" name="Picture 10" descr="C:\Documents and Settings\Admin\Рабочий стол\приезд Наговицына\SPA5223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4455176"/>
            <a:ext cx="2808312" cy="2106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40" name="Picture 8" descr="C:\БАТОЖАРГАЛОВА Ц.Ц\1\документы Батожаргаловой\ФОТО\Фотографии к 90 лет\Фотографии к книге на печать\Доп фото к книге от 08.08.2011г\Палата интенсивной терапии для новорожденных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72198" y="4643446"/>
            <a:ext cx="2771408" cy="1980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500034" y="500042"/>
            <a:ext cx="300039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50" dirty="0">
                <a:ln w="11430"/>
                <a:solidFill>
                  <a:srgbClr val="CC33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n-lt"/>
                <a:cs typeface="+mn-cs"/>
              </a:rPr>
              <a:t>Здание сдано в эксплуатацию в 2008 году</a:t>
            </a:r>
          </a:p>
        </p:txBody>
      </p:sp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БАТОЖАРГАЛОВА Ц.Ц\1\документы к юбилею 90 лет АОБ\Фотографии к 90 лет\2011-07-19 сканиров фото к 90 лет\терапия\Scan30032.JPG"/>
          <p:cNvPicPr>
            <a:picLocks noChangeAspect="1" noChangeArrowheads="1"/>
          </p:cNvPicPr>
          <p:nvPr/>
        </p:nvPicPr>
        <p:blipFill>
          <a:blip r:embed="rId2" cstate="print"/>
          <a:srcRect b="16263"/>
          <a:stretch>
            <a:fillRect/>
          </a:stretch>
        </p:blipFill>
        <p:spPr bwMode="auto">
          <a:xfrm>
            <a:off x="179512" y="260648"/>
            <a:ext cx="8640960" cy="6197770"/>
          </a:xfrm>
          <a:prstGeom prst="rect">
            <a:avLst/>
          </a:prstGeom>
          <a:ln>
            <a:noFill/>
          </a:ln>
          <a:effectLst>
            <a:glow rad="228600">
              <a:schemeClr val="accent3">
                <a:satMod val="175000"/>
                <a:alpha val="40000"/>
              </a:schemeClr>
            </a:glow>
            <a:softEdge rad="112500"/>
          </a:effectLst>
        </p:spPr>
      </p:pic>
      <p:sp>
        <p:nvSpPr>
          <p:cNvPr id="14339" name="Rectangle 1"/>
          <p:cNvSpPr>
            <a:spLocks noChangeArrowheads="1"/>
          </p:cNvSpPr>
          <p:nvPr/>
        </p:nvSpPr>
        <p:spPr bwMode="auto">
          <a:xfrm>
            <a:off x="395288" y="292100"/>
            <a:ext cx="849788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indent="342900" algn="ctr"/>
            <a:r>
              <a:rPr lang="ru-RU" sz="2400">
                <a:solidFill>
                  <a:srgbClr val="CC0066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В  главном корпусе </a:t>
            </a:r>
          </a:p>
          <a:p>
            <a:pPr indent="342900" algn="ctr"/>
            <a:r>
              <a:rPr lang="ru-RU" sz="2400">
                <a:solidFill>
                  <a:srgbClr val="CC0066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 расположены кардиологические, терапевтические, неврологические, гинекологические,  </a:t>
            </a:r>
          </a:p>
          <a:p>
            <a:pPr indent="342900" algn="ctr"/>
            <a:r>
              <a:rPr lang="ru-RU" sz="2400">
                <a:solidFill>
                  <a:srgbClr val="CC0066"/>
                </a:solidFill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детские койки, ПСО №6. </a:t>
            </a:r>
            <a:endParaRPr lang="ru-RU" sz="3200">
              <a:solidFill>
                <a:srgbClr val="CC0066"/>
              </a:solidFill>
              <a:latin typeface="Arial Black" pitchFamily="34" charset="0"/>
            </a:endParaRPr>
          </a:p>
        </p:txBody>
      </p:sp>
      <p:pic>
        <p:nvPicPr>
          <p:cNvPr id="4102" name="Picture 6" descr="C:\Users\User\Documents\Дашиевой Ц.Ц\торжественное !!!\Торжеств.собрание\документы к юбилею 90 лет АОБ\Фотографии к 90 лет\АОБ фото Цыбеновой Д.Г. 19-20.07.2011г\терапия\DSC06464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785786" y="4643446"/>
            <a:ext cx="2462576" cy="17595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344" name="Picture 8" descr="C:\БАТОЖАРГАЛОВА Ц.Ц\1\документы Батожаргаловой\ФОТО\Фотографии к 90 лет\АОБ фото Доржиева С.Д. июль 2011г\Детское отд. июль 2011г\f 2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4643446"/>
            <a:ext cx="2448272" cy="16987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6" descr="C:\Users\User\Documents\Дашиевой Ц.Ц\торжественное !!!\Новая папка (2)\SDC10693.JPG"/>
          <p:cNvPicPr>
            <a:picLocks noChangeAspect="1" noChangeArrowheads="1"/>
          </p:cNvPicPr>
          <p:nvPr/>
        </p:nvPicPr>
        <p:blipFill>
          <a:blip r:embed="rId5" cstate="print">
            <a:lum bright="20000" contrast="10000"/>
          </a:blip>
          <a:srcRect/>
          <a:stretch>
            <a:fillRect/>
          </a:stretch>
        </p:blipFill>
        <p:spPr bwMode="auto">
          <a:xfrm>
            <a:off x="6357950" y="4643446"/>
            <a:ext cx="230425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 advTm="5000">
    <p:cover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Aspect</Template>
  <TotalTime>3086</TotalTime>
  <Words>803</Words>
  <Application>Microsoft Office PowerPoint</Application>
  <PresentationFormat>Экран (4:3)</PresentationFormat>
  <Paragraphs>218</Paragraphs>
  <Slides>29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Аспект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Перспективы развития в 2020г.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</vt:vector>
  </TitlesOfParts>
  <Company>Reanimator Extreme Edition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1</cp:lastModifiedBy>
  <cp:revision>227</cp:revision>
  <dcterms:created xsi:type="dcterms:W3CDTF">2011-09-29T12:54:10Z</dcterms:created>
  <dcterms:modified xsi:type="dcterms:W3CDTF">2019-12-03T05:12:06Z</dcterms:modified>
</cp:coreProperties>
</file>